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6" r:id="rId5"/>
    <p:sldId id="259" r:id="rId6"/>
    <p:sldId id="267" r:id="rId7"/>
    <p:sldId id="268" r:id="rId8"/>
    <p:sldId id="260" r:id="rId9"/>
    <p:sldId id="261" r:id="rId10"/>
    <p:sldId id="262" r:id="rId11"/>
    <p:sldId id="263" r:id="rId12"/>
    <p:sldId id="264"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978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25760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277064"/>
            <a:ext cx="7934325" cy="2235994"/>
          </a:xfrm>
          <a:prstGeom prst="rect">
            <a:avLst/>
          </a:prstGeom>
          <a:noFill/>
          <a:ln/>
        </p:spPr>
        <p:txBody>
          <a:bodyPr wrap="square" rtlCol="0" anchor="t"/>
          <a:lstStyle/>
          <a:p>
            <a:pPr marL="0" indent="0">
              <a:lnSpc>
                <a:spcPts val="5868"/>
              </a:lnSpc>
              <a:buNone/>
            </a:pPr>
            <a:r>
              <a:rPr lang="en-US" sz="4695" dirty="0">
                <a:solidFill>
                  <a:srgbClr val="201B18"/>
                </a:solidFill>
                <a:latin typeface="Platypi" pitchFamily="34" charset="0"/>
                <a:ea typeface="Platypi" pitchFamily="34" charset="-122"/>
                <a:cs typeface="Platypi" pitchFamily="34" charset="-120"/>
              </a:rPr>
              <a:t>Air Quality Monitoring System Using ESP32 and AWS IOT</a:t>
            </a:r>
            <a:endParaRPr lang="en-US" sz="4695" dirty="0"/>
          </a:p>
        </p:txBody>
      </p:sp>
      <p:sp>
        <p:nvSpPr>
          <p:cNvPr id="6" name="Text 3"/>
          <p:cNvSpPr/>
          <p:nvPr/>
        </p:nvSpPr>
        <p:spPr>
          <a:xfrm>
            <a:off x="604837" y="3772257"/>
            <a:ext cx="7934325" cy="1382911"/>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Welcome to our innovative Air Quality Monitoring System, a cutting-edge solution that combines the power of ESP32 microcontrollers with the scalability of Amazon Web Services (AWS). This project addresses the critical need for real-time air quality monitoring in our increasingly polluted world. By leveraging IoT technology and cloud computing, we've created a system that not only collects and analyzes air quality data but also provides timely alerts to ensure a safer, healthier environment.</a:t>
            </a:r>
            <a:endParaRPr lang="en-US" sz="1361" dirty="0"/>
          </a:p>
        </p:txBody>
      </p:sp>
      <p:sp>
        <p:nvSpPr>
          <p:cNvPr id="7" name="Text 4"/>
          <p:cNvSpPr/>
          <p:nvPr/>
        </p:nvSpPr>
        <p:spPr>
          <a:xfrm>
            <a:off x="604837" y="5349478"/>
            <a:ext cx="7934325" cy="1106329"/>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Our system represents a significant step forward in environmental monitoring, offering real-time insights and actionable data to help mitigate the risks associated with poor air quality. Join us as we explore the intricate details of this project, from its hardware components to its cloud-based analytics capabilities.</a:t>
            </a:r>
            <a:endParaRPr lang="en-US" sz="1361" dirty="0"/>
          </a:p>
        </p:txBody>
      </p:sp>
      <p:sp>
        <p:nvSpPr>
          <p:cNvPr id="8" name="Shape 5"/>
          <p:cNvSpPr/>
          <p:nvPr/>
        </p:nvSpPr>
        <p:spPr>
          <a:xfrm>
            <a:off x="604837" y="6662976"/>
            <a:ext cx="276463" cy="276463"/>
          </a:xfrm>
          <a:prstGeom prst="roundRect">
            <a:avLst>
              <a:gd name="adj" fmla="val 33071643"/>
            </a:avLst>
          </a:prstGeom>
          <a:noFill/>
          <a:ln w="7620">
            <a:solidFill>
              <a:srgbClr val="FFFFFF"/>
            </a:solidFill>
            <a:prstDash val="solid"/>
          </a:ln>
        </p:spPr>
      </p:sp>
      <p:sp>
        <p:nvSpPr>
          <p:cNvPr id="10" name="Text 6"/>
          <p:cNvSpPr/>
          <p:nvPr/>
        </p:nvSpPr>
        <p:spPr>
          <a:xfrm>
            <a:off x="967621" y="6650117"/>
            <a:ext cx="1650563" cy="302300"/>
          </a:xfrm>
          <a:prstGeom prst="rect">
            <a:avLst/>
          </a:prstGeom>
          <a:noFill/>
          <a:ln/>
        </p:spPr>
        <p:txBody>
          <a:bodyPr wrap="none" rtlCol="0" anchor="t"/>
          <a:lstStyle/>
          <a:p>
            <a:pPr marL="0" indent="0" algn="l">
              <a:lnSpc>
                <a:spcPts val="2381"/>
              </a:lnSpc>
              <a:buNone/>
            </a:pPr>
            <a:endParaRPr lang="en-US" sz="170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10536674"/>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10536674"/>
          </a:xfrm>
          <a:prstGeom prst="rect">
            <a:avLst/>
          </a:prstGeom>
        </p:spPr>
      </p:pic>
      <p:sp>
        <p:nvSpPr>
          <p:cNvPr id="5" name="Text 2"/>
          <p:cNvSpPr/>
          <p:nvPr/>
        </p:nvSpPr>
        <p:spPr>
          <a:xfrm>
            <a:off x="6091238" y="475178"/>
            <a:ext cx="5487233" cy="540068"/>
          </a:xfrm>
          <a:prstGeom prst="rect">
            <a:avLst/>
          </a:prstGeom>
          <a:noFill/>
          <a:ln/>
        </p:spPr>
        <p:txBody>
          <a:bodyPr wrap="none" rtlCol="0" anchor="t"/>
          <a:lstStyle/>
          <a:p>
            <a:pPr marL="0" indent="0">
              <a:lnSpc>
                <a:spcPts val="4253"/>
              </a:lnSpc>
              <a:buNone/>
            </a:pPr>
            <a:r>
              <a:rPr lang="en-US" sz="3402" dirty="0">
                <a:solidFill>
                  <a:srgbClr val="201B18"/>
                </a:solidFill>
                <a:latin typeface="Platypi" pitchFamily="34" charset="0"/>
                <a:ea typeface="Platypi" pitchFamily="34" charset="-122"/>
                <a:cs typeface="Platypi" pitchFamily="34" charset="-120"/>
              </a:rPr>
              <a:t>Data Analysis and Results</a:t>
            </a:r>
            <a:endParaRPr lang="en-US" sz="3402" dirty="0"/>
          </a:p>
        </p:txBody>
      </p:sp>
      <p:pic>
        <p:nvPicPr>
          <p:cNvPr id="6" name="Image 1" descr="preencoded.png"/>
          <p:cNvPicPr>
            <a:picLocks noChangeAspect="1"/>
          </p:cNvPicPr>
          <p:nvPr/>
        </p:nvPicPr>
        <p:blipFill>
          <a:blip r:embed="rId4"/>
          <a:stretch>
            <a:fillRect/>
          </a:stretch>
        </p:blipFill>
        <p:spPr>
          <a:xfrm>
            <a:off x="6091238" y="1274445"/>
            <a:ext cx="431959" cy="431959"/>
          </a:xfrm>
          <a:prstGeom prst="rect">
            <a:avLst/>
          </a:prstGeom>
        </p:spPr>
      </p:pic>
      <p:sp>
        <p:nvSpPr>
          <p:cNvPr id="7" name="Text 3"/>
          <p:cNvSpPr/>
          <p:nvPr/>
        </p:nvSpPr>
        <p:spPr>
          <a:xfrm>
            <a:off x="6091238" y="1879163"/>
            <a:ext cx="2160270"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Trend Analysis</a:t>
            </a:r>
            <a:endParaRPr lang="en-US" sz="1701" dirty="0"/>
          </a:p>
        </p:txBody>
      </p:sp>
      <p:sp>
        <p:nvSpPr>
          <p:cNvPr id="8" name="Text 4"/>
          <p:cNvSpPr/>
          <p:nvPr/>
        </p:nvSpPr>
        <p:spPr>
          <a:xfrm>
            <a:off x="6091238" y="2252663"/>
            <a:ext cx="7934325"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Our system's data analysis capabilities have revealed significant air quality trends. We've observed consistent patterns in CO2 levels correlating with human activity, peaking during work hours and decreasing at night.</a:t>
            </a:r>
            <a:endParaRPr lang="en-US" sz="1361" dirty="0"/>
          </a:p>
        </p:txBody>
      </p:sp>
      <p:pic>
        <p:nvPicPr>
          <p:cNvPr id="9" name="Image 2" descr="preencoded.png"/>
          <p:cNvPicPr>
            <a:picLocks noChangeAspect="1"/>
          </p:cNvPicPr>
          <p:nvPr/>
        </p:nvPicPr>
        <p:blipFill>
          <a:blip r:embed="rId5"/>
          <a:stretch>
            <a:fillRect/>
          </a:stretch>
        </p:blipFill>
        <p:spPr>
          <a:xfrm>
            <a:off x="6091238" y="3600807"/>
            <a:ext cx="431959" cy="431959"/>
          </a:xfrm>
          <a:prstGeom prst="rect">
            <a:avLst/>
          </a:prstGeom>
        </p:spPr>
      </p:pic>
      <p:sp>
        <p:nvSpPr>
          <p:cNvPr id="10" name="Text 5"/>
          <p:cNvSpPr/>
          <p:nvPr/>
        </p:nvSpPr>
        <p:spPr>
          <a:xfrm>
            <a:off x="6091238" y="4205526"/>
            <a:ext cx="2160270"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Anomaly Detection</a:t>
            </a:r>
            <a:endParaRPr lang="en-US" sz="1701" dirty="0"/>
          </a:p>
        </p:txBody>
      </p:sp>
      <p:sp>
        <p:nvSpPr>
          <p:cNvPr id="11" name="Text 6"/>
          <p:cNvSpPr/>
          <p:nvPr/>
        </p:nvSpPr>
        <p:spPr>
          <a:xfrm>
            <a:off x="6091238" y="4579025"/>
            <a:ext cx="7934325"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Leveraging AWS's machine learning services, we've implemented anomaly detection algorithms. These have successfully identified unusual spikes in pollutant levels, often traced back to specific events or malfunctioning equipment.</a:t>
            </a:r>
            <a:endParaRPr lang="en-US" sz="1361" dirty="0"/>
          </a:p>
        </p:txBody>
      </p:sp>
      <p:pic>
        <p:nvPicPr>
          <p:cNvPr id="12" name="Image 3" descr="preencoded.png"/>
          <p:cNvPicPr>
            <a:picLocks noChangeAspect="1"/>
          </p:cNvPicPr>
          <p:nvPr/>
        </p:nvPicPr>
        <p:blipFill>
          <a:blip r:embed="rId6"/>
          <a:stretch>
            <a:fillRect/>
          </a:stretch>
        </p:blipFill>
        <p:spPr>
          <a:xfrm>
            <a:off x="6091238" y="5927169"/>
            <a:ext cx="431959" cy="431959"/>
          </a:xfrm>
          <a:prstGeom prst="rect">
            <a:avLst/>
          </a:prstGeom>
        </p:spPr>
      </p:pic>
      <p:sp>
        <p:nvSpPr>
          <p:cNvPr id="13" name="Text 7"/>
          <p:cNvSpPr/>
          <p:nvPr/>
        </p:nvSpPr>
        <p:spPr>
          <a:xfrm>
            <a:off x="6091238" y="6531888"/>
            <a:ext cx="2160270"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Seasonal Variations</a:t>
            </a:r>
            <a:endParaRPr lang="en-US" sz="1701" dirty="0"/>
          </a:p>
        </p:txBody>
      </p:sp>
      <p:sp>
        <p:nvSpPr>
          <p:cNvPr id="14" name="Text 8"/>
          <p:cNvSpPr/>
          <p:nvPr/>
        </p:nvSpPr>
        <p:spPr>
          <a:xfrm>
            <a:off x="6091238" y="6905387"/>
            <a:ext cx="7934325"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Long-term data analysis has uncovered seasonal variations in air quality. We've noted higher particulate matter levels during winter months, likely due to increased use of heating systems and reduced air circulation.</a:t>
            </a:r>
            <a:endParaRPr lang="en-US" sz="1361" dirty="0"/>
          </a:p>
        </p:txBody>
      </p:sp>
      <p:pic>
        <p:nvPicPr>
          <p:cNvPr id="15" name="Image 4" descr="preencoded.png"/>
          <p:cNvPicPr>
            <a:picLocks noChangeAspect="1"/>
          </p:cNvPicPr>
          <p:nvPr/>
        </p:nvPicPr>
        <p:blipFill>
          <a:blip r:embed="rId7"/>
          <a:stretch>
            <a:fillRect/>
          </a:stretch>
        </p:blipFill>
        <p:spPr>
          <a:xfrm>
            <a:off x="6091238" y="8253532"/>
            <a:ext cx="431959" cy="431959"/>
          </a:xfrm>
          <a:prstGeom prst="rect">
            <a:avLst/>
          </a:prstGeom>
        </p:spPr>
      </p:pic>
      <p:sp>
        <p:nvSpPr>
          <p:cNvPr id="16" name="Text 9"/>
          <p:cNvSpPr/>
          <p:nvPr/>
        </p:nvSpPr>
        <p:spPr>
          <a:xfrm>
            <a:off x="6091238" y="8858250"/>
            <a:ext cx="2160270"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Decision Support</a:t>
            </a:r>
            <a:endParaRPr lang="en-US" sz="1701" dirty="0"/>
          </a:p>
        </p:txBody>
      </p:sp>
      <p:sp>
        <p:nvSpPr>
          <p:cNvPr id="17" name="Text 10"/>
          <p:cNvSpPr/>
          <p:nvPr/>
        </p:nvSpPr>
        <p:spPr>
          <a:xfrm>
            <a:off x="6091238" y="9231749"/>
            <a:ext cx="7934325"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Our analysis provides valuable decision support for building managers and environmental agencies. By correlating air quality data with other factors like weather and traffic, we enable more informed policy-making and resource allocation.</a:t>
            </a:r>
            <a:endParaRPr lang="en-US" sz="136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94967" y="486132"/>
            <a:ext cx="5345073" cy="540068"/>
          </a:xfrm>
          <a:prstGeom prst="rect">
            <a:avLst/>
          </a:prstGeom>
          <a:noFill/>
          <a:ln/>
        </p:spPr>
        <p:txBody>
          <a:bodyPr wrap="none" rtlCol="0" anchor="t"/>
          <a:lstStyle/>
          <a:p>
            <a:pPr marL="0" indent="0">
              <a:lnSpc>
                <a:spcPts val="4253"/>
              </a:lnSpc>
              <a:buNone/>
            </a:pPr>
            <a:r>
              <a:rPr lang="en-US" sz="3402" dirty="0">
                <a:solidFill>
                  <a:srgbClr val="201B18"/>
                </a:solidFill>
                <a:latin typeface="Platypi" pitchFamily="34" charset="0"/>
                <a:ea typeface="Platypi" pitchFamily="34" charset="-122"/>
                <a:cs typeface="Platypi" pitchFamily="34" charset="-120"/>
              </a:rPr>
              <a:t>Challenges and Solutions</a:t>
            </a:r>
            <a:endParaRPr lang="en-US" sz="3402" dirty="0"/>
          </a:p>
        </p:txBody>
      </p:sp>
      <p:sp>
        <p:nvSpPr>
          <p:cNvPr id="5" name="Text 3"/>
          <p:cNvSpPr/>
          <p:nvPr/>
        </p:nvSpPr>
        <p:spPr>
          <a:xfrm>
            <a:off x="2594967" y="1458158"/>
            <a:ext cx="2243257" cy="269915"/>
          </a:xfrm>
          <a:prstGeom prst="rect">
            <a:avLst/>
          </a:prstGeom>
          <a:noFill/>
          <a:ln/>
        </p:spPr>
        <p:txBody>
          <a:bodyPr wrap="none" rtlCol="0" anchor="t"/>
          <a:lstStyle/>
          <a:p>
            <a:pPr marL="0" indent="0">
              <a:lnSpc>
                <a:spcPts val="2126"/>
              </a:lnSpc>
              <a:buNone/>
            </a:pPr>
            <a:r>
              <a:rPr lang="en-US" sz="1701" dirty="0">
                <a:solidFill>
                  <a:srgbClr val="201B18"/>
                </a:solidFill>
                <a:latin typeface="Platypi" pitchFamily="34" charset="0"/>
                <a:ea typeface="Platypi" pitchFamily="34" charset="-122"/>
                <a:cs typeface="Platypi" pitchFamily="34" charset="-120"/>
              </a:rPr>
              <a:t>Hardware Challenges</a:t>
            </a:r>
            <a:endParaRPr lang="en-US" sz="1701" dirty="0"/>
          </a:p>
        </p:txBody>
      </p:sp>
      <p:sp>
        <p:nvSpPr>
          <p:cNvPr id="6" name="Text 4"/>
          <p:cNvSpPr/>
          <p:nvPr/>
        </p:nvSpPr>
        <p:spPr>
          <a:xfrm>
            <a:off x="2594967" y="1900833"/>
            <a:ext cx="2865358" cy="2765822"/>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One of the primary challenges we faced was sensor calibration. Each MQ series sensor required precise calibration to ensure accurate readings across different environmental conditions. We developed a rigorous calibration protocol, using controlled gas mixtures to establish baseline readings and adjustment factors.</a:t>
            </a:r>
            <a:endParaRPr lang="en-US" sz="1361" dirty="0"/>
          </a:p>
        </p:txBody>
      </p:sp>
      <p:sp>
        <p:nvSpPr>
          <p:cNvPr id="7" name="Text 5"/>
          <p:cNvSpPr/>
          <p:nvPr/>
        </p:nvSpPr>
        <p:spPr>
          <a:xfrm>
            <a:off x="2594967" y="4822150"/>
            <a:ext cx="2865358" cy="2212657"/>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Connectivity issues also posed a significant hurdle, particularly in areas with weak Wi-Fi signals. To address this, we implemented a robust error handling and retry mechanism in our ESP32 firmware, ensuring data integrity even in unstable network conditions.</a:t>
            </a:r>
            <a:endParaRPr lang="en-US" sz="1361" dirty="0"/>
          </a:p>
        </p:txBody>
      </p:sp>
      <p:sp>
        <p:nvSpPr>
          <p:cNvPr id="8" name="Text 6"/>
          <p:cNvSpPr/>
          <p:nvPr/>
        </p:nvSpPr>
        <p:spPr>
          <a:xfrm>
            <a:off x="5889427" y="1458158"/>
            <a:ext cx="2183844" cy="269915"/>
          </a:xfrm>
          <a:prstGeom prst="rect">
            <a:avLst/>
          </a:prstGeom>
          <a:noFill/>
          <a:ln/>
        </p:spPr>
        <p:txBody>
          <a:bodyPr wrap="none" rtlCol="0" anchor="t"/>
          <a:lstStyle/>
          <a:p>
            <a:pPr marL="0" indent="0">
              <a:lnSpc>
                <a:spcPts val="2126"/>
              </a:lnSpc>
              <a:buNone/>
            </a:pPr>
            <a:r>
              <a:rPr lang="en-US" sz="1701" dirty="0">
                <a:solidFill>
                  <a:srgbClr val="201B18"/>
                </a:solidFill>
                <a:latin typeface="Platypi" pitchFamily="34" charset="0"/>
                <a:ea typeface="Platypi" pitchFamily="34" charset="-122"/>
                <a:cs typeface="Platypi" pitchFamily="34" charset="-120"/>
              </a:rPr>
              <a:t>Software Challenges</a:t>
            </a:r>
            <a:endParaRPr lang="en-US" sz="1701" dirty="0"/>
          </a:p>
        </p:txBody>
      </p:sp>
      <p:sp>
        <p:nvSpPr>
          <p:cNvPr id="9" name="Text 7"/>
          <p:cNvSpPr/>
          <p:nvPr/>
        </p:nvSpPr>
        <p:spPr>
          <a:xfrm>
            <a:off x="5889427" y="1900833"/>
            <a:ext cx="2865358" cy="3042404"/>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Integrating multiple AWS services presented complex software challenges. Ensuring seamless data flow from IoT Core through to analytics services required careful configuration and extensive testing. We overcame this by creating a detailed system architecture diagram and implementing each component incrementally, thoroughly testing each integration point.</a:t>
            </a:r>
            <a:endParaRPr lang="en-US" sz="1361" dirty="0"/>
          </a:p>
        </p:txBody>
      </p:sp>
      <p:sp>
        <p:nvSpPr>
          <p:cNvPr id="10" name="Text 8"/>
          <p:cNvSpPr/>
          <p:nvPr/>
        </p:nvSpPr>
        <p:spPr>
          <a:xfrm>
            <a:off x="5889427" y="5098733"/>
            <a:ext cx="2865358" cy="2489240"/>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Data processing at scale was another significant challenge. As our system collected vast amounts of data, we needed to optimize our AWS Glue jobs and DynamoDB queries for performance. We implemented partitioning strategies and fine-tuned our ETL processes to handle the data volume efficiently.</a:t>
            </a:r>
            <a:endParaRPr lang="en-US" sz="1361" dirty="0"/>
          </a:p>
        </p:txBody>
      </p:sp>
      <p:sp>
        <p:nvSpPr>
          <p:cNvPr id="11" name="Text 9"/>
          <p:cNvSpPr/>
          <p:nvPr/>
        </p:nvSpPr>
        <p:spPr>
          <a:xfrm>
            <a:off x="9183886" y="1458158"/>
            <a:ext cx="2865358" cy="539829"/>
          </a:xfrm>
          <a:prstGeom prst="rect">
            <a:avLst/>
          </a:prstGeom>
          <a:noFill/>
          <a:ln/>
        </p:spPr>
        <p:txBody>
          <a:bodyPr wrap="square" rtlCol="0" anchor="t"/>
          <a:lstStyle/>
          <a:p>
            <a:pPr marL="0" indent="0">
              <a:lnSpc>
                <a:spcPts val="2126"/>
              </a:lnSpc>
              <a:buNone/>
            </a:pPr>
            <a:r>
              <a:rPr lang="en-US" sz="1701" dirty="0">
                <a:solidFill>
                  <a:srgbClr val="201B18"/>
                </a:solidFill>
                <a:latin typeface="Platypi" pitchFamily="34" charset="0"/>
                <a:ea typeface="Platypi" pitchFamily="34" charset="-122"/>
                <a:cs typeface="Platypi" pitchFamily="34" charset="-120"/>
              </a:rPr>
              <a:t>Solutions and Optimizations</a:t>
            </a:r>
            <a:endParaRPr lang="en-US" sz="1701" dirty="0"/>
          </a:p>
        </p:txBody>
      </p:sp>
      <p:sp>
        <p:nvSpPr>
          <p:cNvPr id="12" name="Text 10"/>
          <p:cNvSpPr/>
          <p:nvPr/>
        </p:nvSpPr>
        <p:spPr>
          <a:xfrm>
            <a:off x="9183886" y="2170747"/>
            <a:ext cx="2865358" cy="2212657"/>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To enhance system reliability, we implemented a local data caching mechanism on the ESP32. This allows the device to store sensor readings temporarily if the connection to AWS is lost, transmitting the cached data once connectivity is restored.</a:t>
            </a:r>
            <a:endParaRPr lang="en-US" sz="1361" dirty="0"/>
          </a:p>
        </p:txBody>
      </p:sp>
      <p:sp>
        <p:nvSpPr>
          <p:cNvPr id="13" name="Text 11"/>
          <p:cNvSpPr/>
          <p:nvPr/>
        </p:nvSpPr>
        <p:spPr>
          <a:xfrm>
            <a:off x="9183886" y="4538901"/>
            <a:ext cx="2865358" cy="2212657"/>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We also developed a comprehensive monitoring and alerting system for our AWS infrastructure, using CloudWatch to track resource utilization and service health. This proactive approach allows us to address potential issues before they impact data collection or analysis.</a:t>
            </a:r>
            <a:endParaRPr lang="en-US" sz="136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9292709"/>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9292709"/>
          </a:xfrm>
          <a:prstGeom prst="rect">
            <a:avLst/>
          </a:prstGeom>
        </p:spPr>
      </p:pic>
      <p:sp>
        <p:nvSpPr>
          <p:cNvPr id="5" name="Text 2"/>
          <p:cNvSpPr/>
          <p:nvPr/>
        </p:nvSpPr>
        <p:spPr>
          <a:xfrm>
            <a:off x="604837" y="475178"/>
            <a:ext cx="6051828" cy="540068"/>
          </a:xfrm>
          <a:prstGeom prst="rect">
            <a:avLst/>
          </a:prstGeom>
          <a:noFill/>
          <a:ln/>
        </p:spPr>
        <p:txBody>
          <a:bodyPr wrap="none" rtlCol="0" anchor="t"/>
          <a:lstStyle/>
          <a:p>
            <a:pPr marL="0" indent="0">
              <a:lnSpc>
                <a:spcPts val="4253"/>
              </a:lnSpc>
              <a:buNone/>
            </a:pPr>
            <a:r>
              <a:rPr lang="en-US" sz="3402" dirty="0">
                <a:solidFill>
                  <a:srgbClr val="201B18"/>
                </a:solidFill>
                <a:latin typeface="Platypi" pitchFamily="34" charset="0"/>
                <a:ea typeface="Platypi" pitchFamily="34" charset="-122"/>
                <a:cs typeface="Platypi" pitchFamily="34" charset="-120"/>
              </a:rPr>
              <a:t>Conclusion and Future Work</a:t>
            </a:r>
            <a:endParaRPr lang="en-US" sz="3402" dirty="0"/>
          </a:p>
        </p:txBody>
      </p:sp>
      <p:sp>
        <p:nvSpPr>
          <p:cNvPr id="6" name="Shape 3"/>
          <p:cNvSpPr/>
          <p:nvPr/>
        </p:nvSpPr>
        <p:spPr>
          <a:xfrm>
            <a:off x="604837" y="1274445"/>
            <a:ext cx="7934325" cy="1825347"/>
          </a:xfrm>
          <a:prstGeom prst="roundRect">
            <a:avLst>
              <a:gd name="adj" fmla="val 1420"/>
            </a:avLst>
          </a:prstGeom>
          <a:solidFill>
            <a:srgbClr val="F9F7F7"/>
          </a:solidFill>
          <a:ln/>
        </p:spPr>
      </p:sp>
      <p:sp>
        <p:nvSpPr>
          <p:cNvPr id="7" name="Text 4"/>
          <p:cNvSpPr/>
          <p:nvPr/>
        </p:nvSpPr>
        <p:spPr>
          <a:xfrm>
            <a:off x="777597" y="1447205"/>
            <a:ext cx="2300049"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Project Achievements</a:t>
            </a:r>
            <a:endParaRPr lang="en-US" sz="1701" dirty="0"/>
          </a:p>
        </p:txBody>
      </p:sp>
      <p:sp>
        <p:nvSpPr>
          <p:cNvPr id="8" name="Text 5"/>
          <p:cNvSpPr/>
          <p:nvPr/>
        </p:nvSpPr>
        <p:spPr>
          <a:xfrm>
            <a:off x="777597" y="1820704"/>
            <a:ext cx="7588806" cy="1106329"/>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Our Air Quality Monitoring System has successfully demonstrated the power of combining IoT devices with cloud computing for environmental monitoring. We've created a scalable, real-time system that not only collects and analyzes air quality data but also provides actionable insights and timely alerts.</a:t>
            </a:r>
            <a:endParaRPr lang="en-US" sz="1361" dirty="0"/>
          </a:p>
        </p:txBody>
      </p:sp>
      <p:sp>
        <p:nvSpPr>
          <p:cNvPr id="9" name="Shape 6"/>
          <p:cNvSpPr/>
          <p:nvPr/>
        </p:nvSpPr>
        <p:spPr>
          <a:xfrm>
            <a:off x="604837" y="3272552"/>
            <a:ext cx="7934325" cy="1548765"/>
          </a:xfrm>
          <a:prstGeom prst="roundRect">
            <a:avLst>
              <a:gd name="adj" fmla="val 1674"/>
            </a:avLst>
          </a:prstGeom>
          <a:solidFill>
            <a:srgbClr val="F9F7F7"/>
          </a:solidFill>
          <a:ln/>
        </p:spPr>
      </p:sp>
      <p:sp>
        <p:nvSpPr>
          <p:cNvPr id="10" name="Text 7"/>
          <p:cNvSpPr/>
          <p:nvPr/>
        </p:nvSpPr>
        <p:spPr>
          <a:xfrm>
            <a:off x="777597" y="3445312"/>
            <a:ext cx="2596515"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Impact and Applications</a:t>
            </a:r>
            <a:endParaRPr lang="en-US" sz="1701" dirty="0"/>
          </a:p>
        </p:txBody>
      </p:sp>
      <p:sp>
        <p:nvSpPr>
          <p:cNvPr id="11" name="Text 8"/>
          <p:cNvSpPr/>
          <p:nvPr/>
        </p:nvSpPr>
        <p:spPr>
          <a:xfrm>
            <a:off x="777597" y="3818811"/>
            <a:ext cx="7588806" cy="829747"/>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The system's applications extend beyond individual buildings to smart city initiatives, industrial safety, and environmental research. By providing accurate, real-time air quality data, we're enabling better decision-making for public health and environmental policies.</a:t>
            </a:r>
            <a:endParaRPr lang="en-US" sz="1361" dirty="0"/>
          </a:p>
        </p:txBody>
      </p:sp>
      <p:sp>
        <p:nvSpPr>
          <p:cNvPr id="12" name="Shape 9"/>
          <p:cNvSpPr/>
          <p:nvPr/>
        </p:nvSpPr>
        <p:spPr>
          <a:xfrm>
            <a:off x="604837" y="4994077"/>
            <a:ext cx="7934325" cy="1825347"/>
          </a:xfrm>
          <a:prstGeom prst="roundRect">
            <a:avLst>
              <a:gd name="adj" fmla="val 1420"/>
            </a:avLst>
          </a:prstGeom>
          <a:solidFill>
            <a:srgbClr val="F9F7F7"/>
          </a:solidFill>
          <a:ln/>
        </p:spPr>
      </p:sp>
      <p:sp>
        <p:nvSpPr>
          <p:cNvPr id="13" name="Text 10"/>
          <p:cNvSpPr/>
          <p:nvPr/>
        </p:nvSpPr>
        <p:spPr>
          <a:xfrm>
            <a:off x="777597" y="5166836"/>
            <a:ext cx="2327434"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Future Enhancements</a:t>
            </a:r>
            <a:endParaRPr lang="en-US" sz="1701" dirty="0"/>
          </a:p>
        </p:txBody>
      </p:sp>
      <p:sp>
        <p:nvSpPr>
          <p:cNvPr id="14" name="Text 11"/>
          <p:cNvSpPr/>
          <p:nvPr/>
        </p:nvSpPr>
        <p:spPr>
          <a:xfrm>
            <a:off x="777597" y="5540335"/>
            <a:ext cx="7588806" cy="1106329"/>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Looking ahead, we plan to expand the system's capabilities by incorporating additional environmental sensors, such as particulate matter and ozone detectors. We're also exploring the integration of machine learning models for predictive analytics, allowing us to forecast air quality trends and potential pollution events.</a:t>
            </a:r>
            <a:endParaRPr lang="en-US" sz="1361" dirty="0"/>
          </a:p>
        </p:txBody>
      </p:sp>
      <p:sp>
        <p:nvSpPr>
          <p:cNvPr id="15" name="Shape 12"/>
          <p:cNvSpPr/>
          <p:nvPr/>
        </p:nvSpPr>
        <p:spPr>
          <a:xfrm>
            <a:off x="604837" y="6992183"/>
            <a:ext cx="7934325" cy="1825347"/>
          </a:xfrm>
          <a:prstGeom prst="roundRect">
            <a:avLst>
              <a:gd name="adj" fmla="val 1420"/>
            </a:avLst>
          </a:prstGeom>
          <a:solidFill>
            <a:srgbClr val="F9F7F7"/>
          </a:solidFill>
          <a:ln/>
        </p:spPr>
      </p:sp>
      <p:sp>
        <p:nvSpPr>
          <p:cNvPr id="16" name="Text 13"/>
          <p:cNvSpPr/>
          <p:nvPr/>
        </p:nvSpPr>
        <p:spPr>
          <a:xfrm>
            <a:off x="777597" y="7164943"/>
            <a:ext cx="2160270"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Call to Action</a:t>
            </a:r>
            <a:endParaRPr lang="en-US" sz="1701" dirty="0"/>
          </a:p>
        </p:txBody>
      </p:sp>
      <p:sp>
        <p:nvSpPr>
          <p:cNvPr id="17" name="Text 14"/>
          <p:cNvSpPr/>
          <p:nvPr/>
        </p:nvSpPr>
        <p:spPr>
          <a:xfrm>
            <a:off x="777597" y="7538442"/>
            <a:ext cx="7588806" cy="1106329"/>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We invite collaboration from environmental scientists, IoT enthusiasts, and cloud computing experts to further enhance this system. By open-sourcing key components of our project, we aim to foster innovation in environmental monitoring and contribute to global efforts in improving air quality.</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522565"/>
            <a:ext cx="6866930" cy="540068"/>
          </a:xfrm>
          <a:prstGeom prst="rect">
            <a:avLst/>
          </a:prstGeom>
          <a:noFill/>
          <a:ln/>
        </p:spPr>
        <p:txBody>
          <a:bodyPr wrap="none" rtlCol="0" anchor="t"/>
          <a:lstStyle/>
          <a:p>
            <a:pPr marL="0" indent="0">
              <a:lnSpc>
                <a:spcPts val="4253"/>
              </a:lnSpc>
              <a:buNone/>
            </a:pPr>
            <a:r>
              <a:rPr lang="en-US" sz="3402" dirty="0">
                <a:solidFill>
                  <a:srgbClr val="201B18"/>
                </a:solidFill>
                <a:latin typeface="Platypi" pitchFamily="34" charset="0"/>
                <a:ea typeface="Platypi" pitchFamily="34" charset="-122"/>
                <a:cs typeface="Platypi" pitchFamily="34" charset="-120"/>
              </a:rPr>
              <a:t>Project Overview and Objectives</a:t>
            </a:r>
            <a:endParaRPr lang="en-US" sz="3402" dirty="0"/>
          </a:p>
        </p:txBody>
      </p:sp>
      <p:sp>
        <p:nvSpPr>
          <p:cNvPr id="6" name="Shape 3"/>
          <p:cNvSpPr/>
          <p:nvPr/>
        </p:nvSpPr>
        <p:spPr>
          <a:xfrm>
            <a:off x="6091238" y="1516142"/>
            <a:ext cx="388739" cy="388739"/>
          </a:xfrm>
          <a:prstGeom prst="roundRect">
            <a:avLst>
              <a:gd name="adj" fmla="val 6669"/>
            </a:avLst>
          </a:prstGeom>
          <a:solidFill>
            <a:srgbClr val="F9F7F7"/>
          </a:solidFill>
          <a:ln/>
        </p:spPr>
      </p:sp>
      <p:sp>
        <p:nvSpPr>
          <p:cNvPr id="7" name="Text 4"/>
          <p:cNvSpPr/>
          <p:nvPr/>
        </p:nvSpPr>
        <p:spPr>
          <a:xfrm>
            <a:off x="6227326" y="1580912"/>
            <a:ext cx="116443"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1</a:t>
            </a:r>
            <a:endParaRPr lang="en-US" sz="2041" dirty="0"/>
          </a:p>
        </p:txBody>
      </p:sp>
      <p:sp>
        <p:nvSpPr>
          <p:cNvPr id="8" name="Text 5"/>
          <p:cNvSpPr/>
          <p:nvPr/>
        </p:nvSpPr>
        <p:spPr>
          <a:xfrm>
            <a:off x="6652736" y="1516142"/>
            <a:ext cx="3503057"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Real-time Air Quality Monitoring</a:t>
            </a:r>
            <a:endParaRPr lang="en-US" sz="1701" dirty="0"/>
          </a:p>
        </p:txBody>
      </p:sp>
      <p:sp>
        <p:nvSpPr>
          <p:cNvPr id="9" name="Text 6"/>
          <p:cNvSpPr/>
          <p:nvPr/>
        </p:nvSpPr>
        <p:spPr>
          <a:xfrm>
            <a:off x="6652736" y="1889641"/>
            <a:ext cx="7372826" cy="1106329"/>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Our primary objective is to create a system that continuously monitors air quality parameters, providing up-to-the-minute data on various pollutants and gases present in the environment. This real-time monitoring capability allows for immediate awareness of any changes in air quality.</a:t>
            </a:r>
            <a:endParaRPr lang="en-US" sz="1361" dirty="0"/>
          </a:p>
        </p:txBody>
      </p:sp>
      <p:sp>
        <p:nvSpPr>
          <p:cNvPr id="10" name="Shape 7"/>
          <p:cNvSpPr/>
          <p:nvPr/>
        </p:nvSpPr>
        <p:spPr>
          <a:xfrm>
            <a:off x="6091238" y="3363039"/>
            <a:ext cx="388739" cy="388739"/>
          </a:xfrm>
          <a:prstGeom prst="roundRect">
            <a:avLst>
              <a:gd name="adj" fmla="val 6669"/>
            </a:avLst>
          </a:prstGeom>
          <a:solidFill>
            <a:srgbClr val="F9F7F7"/>
          </a:solidFill>
          <a:ln/>
        </p:spPr>
      </p:sp>
      <p:sp>
        <p:nvSpPr>
          <p:cNvPr id="11" name="Text 8"/>
          <p:cNvSpPr/>
          <p:nvPr/>
        </p:nvSpPr>
        <p:spPr>
          <a:xfrm>
            <a:off x="6201847" y="3427809"/>
            <a:ext cx="167521"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2</a:t>
            </a:r>
            <a:endParaRPr lang="en-US" sz="2041" dirty="0"/>
          </a:p>
        </p:txBody>
      </p:sp>
      <p:sp>
        <p:nvSpPr>
          <p:cNvPr id="12" name="Text 9"/>
          <p:cNvSpPr/>
          <p:nvPr/>
        </p:nvSpPr>
        <p:spPr>
          <a:xfrm>
            <a:off x="6652736" y="3363039"/>
            <a:ext cx="2521982"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Intelligent Alert System</a:t>
            </a:r>
            <a:endParaRPr lang="en-US" sz="1701" dirty="0"/>
          </a:p>
        </p:txBody>
      </p:sp>
      <p:sp>
        <p:nvSpPr>
          <p:cNvPr id="13" name="Text 10"/>
          <p:cNvSpPr/>
          <p:nvPr/>
        </p:nvSpPr>
        <p:spPr>
          <a:xfrm>
            <a:off x="6652736" y="3736538"/>
            <a:ext cx="7372826" cy="829747"/>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We've implemented a smart alert mechanism that triggers warnings when air quality deteriorates beyond predefined thresholds. This proactive approach enables quick responses to potentially hazardous conditions, enhancing safety and health protection.</a:t>
            </a:r>
            <a:endParaRPr lang="en-US" sz="1361" dirty="0"/>
          </a:p>
        </p:txBody>
      </p:sp>
      <p:sp>
        <p:nvSpPr>
          <p:cNvPr id="14" name="Shape 11"/>
          <p:cNvSpPr/>
          <p:nvPr/>
        </p:nvSpPr>
        <p:spPr>
          <a:xfrm>
            <a:off x="6091238" y="4933355"/>
            <a:ext cx="388739" cy="388739"/>
          </a:xfrm>
          <a:prstGeom prst="roundRect">
            <a:avLst>
              <a:gd name="adj" fmla="val 6669"/>
            </a:avLst>
          </a:prstGeom>
          <a:solidFill>
            <a:srgbClr val="F9F7F7"/>
          </a:solidFill>
          <a:ln/>
        </p:spPr>
      </p:sp>
      <p:sp>
        <p:nvSpPr>
          <p:cNvPr id="15" name="Text 12"/>
          <p:cNvSpPr/>
          <p:nvPr/>
        </p:nvSpPr>
        <p:spPr>
          <a:xfrm>
            <a:off x="6204704" y="4998125"/>
            <a:ext cx="161806"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3</a:t>
            </a:r>
            <a:endParaRPr lang="en-US" sz="2041" dirty="0"/>
          </a:p>
        </p:txBody>
      </p:sp>
      <p:sp>
        <p:nvSpPr>
          <p:cNvPr id="16" name="Text 13"/>
          <p:cNvSpPr/>
          <p:nvPr/>
        </p:nvSpPr>
        <p:spPr>
          <a:xfrm>
            <a:off x="6652736" y="4933355"/>
            <a:ext cx="4153972"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Cloud-based Data Storage and Analysis</a:t>
            </a:r>
            <a:endParaRPr lang="en-US" sz="1701" dirty="0"/>
          </a:p>
        </p:txBody>
      </p:sp>
      <p:sp>
        <p:nvSpPr>
          <p:cNvPr id="17" name="Text 14"/>
          <p:cNvSpPr/>
          <p:nvPr/>
        </p:nvSpPr>
        <p:spPr>
          <a:xfrm>
            <a:off x="6652736" y="5306854"/>
            <a:ext cx="7372826" cy="829747"/>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Leveraging AWS's powerful cloud infrastructure, our system stores vast amounts of air quality data for long-term analysis. This enables us to identify trends, patterns, and correlations in air quality over time, providing valuable insights for environmental research and policy-making.</a:t>
            </a:r>
            <a:endParaRPr lang="en-US" sz="1361" dirty="0"/>
          </a:p>
        </p:txBody>
      </p:sp>
      <p:sp>
        <p:nvSpPr>
          <p:cNvPr id="18" name="Shape 15"/>
          <p:cNvSpPr/>
          <p:nvPr/>
        </p:nvSpPr>
        <p:spPr>
          <a:xfrm>
            <a:off x="6091238" y="6503670"/>
            <a:ext cx="388739" cy="388739"/>
          </a:xfrm>
          <a:prstGeom prst="roundRect">
            <a:avLst>
              <a:gd name="adj" fmla="val 6669"/>
            </a:avLst>
          </a:prstGeom>
          <a:solidFill>
            <a:srgbClr val="F9F7F7"/>
          </a:solidFill>
          <a:ln/>
        </p:spPr>
      </p:sp>
      <p:sp>
        <p:nvSpPr>
          <p:cNvPr id="19" name="Text 16"/>
          <p:cNvSpPr/>
          <p:nvPr/>
        </p:nvSpPr>
        <p:spPr>
          <a:xfrm>
            <a:off x="6199227" y="6568440"/>
            <a:ext cx="172641"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4</a:t>
            </a:r>
            <a:endParaRPr lang="en-US" sz="2041" dirty="0"/>
          </a:p>
        </p:txBody>
      </p:sp>
      <p:sp>
        <p:nvSpPr>
          <p:cNvPr id="20" name="Text 17"/>
          <p:cNvSpPr/>
          <p:nvPr/>
        </p:nvSpPr>
        <p:spPr>
          <a:xfrm>
            <a:off x="6652736" y="6503670"/>
            <a:ext cx="3582948"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Scalable and Flexible Architecture</a:t>
            </a:r>
            <a:endParaRPr lang="en-US" sz="1701" dirty="0"/>
          </a:p>
        </p:txBody>
      </p:sp>
      <p:sp>
        <p:nvSpPr>
          <p:cNvPr id="21" name="Text 18"/>
          <p:cNvSpPr/>
          <p:nvPr/>
        </p:nvSpPr>
        <p:spPr>
          <a:xfrm>
            <a:off x="6652736" y="6877169"/>
            <a:ext cx="7372826" cy="829747"/>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By utilizing ESP32 microcontrollers and AWS services, we've created a highly scalable and flexible system. This architecture allows for easy expansion to monitor multiple locations and integration with other smart home or industrial systems.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372619"/>
            <a:ext cx="14630400" cy="8602219"/>
          </a:xfrm>
          <a:prstGeom prst="rect">
            <a:avLst/>
          </a:prstGeom>
          <a:solidFill>
            <a:srgbClr val="FFFFFF"/>
          </a:solidFill>
          <a:ln/>
        </p:spPr>
      </p:sp>
      <p:sp>
        <p:nvSpPr>
          <p:cNvPr id="4" name="Text 2"/>
          <p:cNvSpPr/>
          <p:nvPr/>
        </p:nvSpPr>
        <p:spPr>
          <a:xfrm>
            <a:off x="648183" y="277793"/>
            <a:ext cx="7215778" cy="1314074"/>
          </a:xfrm>
          <a:prstGeom prst="rect">
            <a:avLst/>
          </a:prstGeom>
          <a:noFill/>
          <a:ln/>
        </p:spPr>
        <p:txBody>
          <a:bodyPr wrap="none" rtlCol="0" anchor="t"/>
          <a:lstStyle/>
          <a:p>
            <a:pPr marL="0" indent="0">
              <a:lnSpc>
                <a:spcPts val="6075"/>
              </a:lnSpc>
              <a:buNone/>
            </a:pPr>
            <a:r>
              <a:rPr lang="en-US" sz="4860" dirty="0">
                <a:solidFill>
                  <a:srgbClr val="201B18"/>
                </a:solidFill>
                <a:latin typeface="Platypi" pitchFamily="34" charset="0"/>
                <a:ea typeface="Platypi" pitchFamily="34" charset="-122"/>
                <a:cs typeface="Platypi" pitchFamily="34" charset="-120"/>
              </a:rPr>
              <a:t>Hardware Components</a:t>
            </a:r>
            <a:endParaRPr lang="en-US" sz="4860" dirty="0"/>
          </a:p>
        </p:txBody>
      </p:sp>
      <p:sp>
        <p:nvSpPr>
          <p:cNvPr id="5" name="Text 3"/>
          <p:cNvSpPr/>
          <p:nvPr/>
        </p:nvSpPr>
        <p:spPr>
          <a:xfrm>
            <a:off x="648183" y="1280657"/>
            <a:ext cx="3618065" cy="1314074"/>
          </a:xfrm>
          <a:prstGeom prst="rect">
            <a:avLst/>
          </a:prstGeom>
          <a:noFill/>
          <a:ln/>
        </p:spPr>
        <p:txBody>
          <a:bodyPr wrap="none" rtlCol="0" anchor="t"/>
          <a:lstStyle/>
          <a:p>
            <a:pPr marL="0" indent="0">
              <a:lnSpc>
                <a:spcPts val="3038"/>
              </a:lnSpc>
              <a:buNone/>
            </a:pPr>
            <a:r>
              <a:rPr lang="en-US" sz="2430" dirty="0">
                <a:solidFill>
                  <a:srgbClr val="201B18"/>
                </a:solidFill>
                <a:latin typeface="Platypi" pitchFamily="34" charset="0"/>
                <a:ea typeface="Platypi" pitchFamily="34" charset="-122"/>
                <a:cs typeface="Platypi" pitchFamily="34" charset="-120"/>
              </a:rPr>
              <a:t>ESP32 Microcontroller</a:t>
            </a:r>
            <a:endParaRPr lang="en-US" sz="2430" dirty="0"/>
          </a:p>
        </p:txBody>
      </p:sp>
      <p:sp>
        <p:nvSpPr>
          <p:cNvPr id="6" name="Text 4"/>
          <p:cNvSpPr/>
          <p:nvPr/>
        </p:nvSpPr>
        <p:spPr>
          <a:xfrm>
            <a:off x="740781" y="3432645"/>
            <a:ext cx="3781690" cy="4345542"/>
          </a:xfrm>
          <a:prstGeom prst="rect">
            <a:avLst/>
          </a:prstGeom>
          <a:noFill/>
          <a:ln/>
        </p:spPr>
        <p:txBody>
          <a:bodyPr wrap="square" rtlCol="0" anchor="t"/>
          <a:lstStyle/>
          <a:p>
            <a:pPr marL="0" indent="0">
              <a:lnSpc>
                <a:spcPts val="3110"/>
              </a:lnSpc>
              <a:buNone/>
            </a:pPr>
            <a:r>
              <a:rPr lang="en-US" sz="1944" dirty="0">
                <a:solidFill>
                  <a:srgbClr val="504C49"/>
                </a:solidFill>
                <a:latin typeface="Source Serif Pro" pitchFamily="34" charset="0"/>
                <a:ea typeface="Source Serif Pro" pitchFamily="34" charset="-122"/>
                <a:cs typeface="Source Serif Pro" pitchFamily="34" charset="-120"/>
              </a:rPr>
              <a:t>At the heart of our system is the ESP32, a powerful and versatile microcontroller. It features built-in Wi-Fi and Bluetooth capabilities, making it ideal for IoT applications. The ESP32 processes data from multiple sensors and securely transmits it to AWS, acting as the bridge between the physical environment and the cloud.</a:t>
            </a:r>
            <a:endParaRPr lang="en-US" sz="1944" dirty="0"/>
          </a:p>
        </p:txBody>
      </p:sp>
      <p:sp>
        <p:nvSpPr>
          <p:cNvPr id="7" name="Text 5"/>
          <p:cNvSpPr/>
          <p:nvPr/>
        </p:nvSpPr>
        <p:spPr>
          <a:xfrm>
            <a:off x="5139159" y="1280657"/>
            <a:ext cx="3090441" cy="311210"/>
          </a:xfrm>
          <a:prstGeom prst="rect">
            <a:avLst/>
          </a:prstGeom>
          <a:noFill/>
          <a:ln/>
        </p:spPr>
        <p:txBody>
          <a:bodyPr wrap="none" rtlCol="0" anchor="t"/>
          <a:lstStyle/>
          <a:p>
            <a:pPr marL="0" indent="0">
              <a:lnSpc>
                <a:spcPts val="3038"/>
              </a:lnSpc>
              <a:buNone/>
            </a:pPr>
            <a:r>
              <a:rPr lang="en-US" sz="2430" dirty="0">
                <a:solidFill>
                  <a:srgbClr val="201B18"/>
                </a:solidFill>
                <a:latin typeface="Platypi" pitchFamily="34" charset="0"/>
                <a:ea typeface="Platypi" pitchFamily="34" charset="-122"/>
                <a:cs typeface="Platypi" pitchFamily="34" charset="-120"/>
              </a:rPr>
              <a:t>Gas Sensors Suite</a:t>
            </a:r>
            <a:endParaRPr lang="en-US" sz="2430" dirty="0"/>
          </a:p>
        </p:txBody>
      </p:sp>
      <p:sp>
        <p:nvSpPr>
          <p:cNvPr id="8" name="Text 6"/>
          <p:cNvSpPr/>
          <p:nvPr/>
        </p:nvSpPr>
        <p:spPr>
          <a:xfrm>
            <a:off x="4872943" y="3622875"/>
            <a:ext cx="4398574" cy="3564213"/>
          </a:xfrm>
          <a:prstGeom prst="rect">
            <a:avLst/>
          </a:prstGeom>
          <a:noFill/>
          <a:ln/>
        </p:spPr>
        <p:txBody>
          <a:bodyPr wrap="square" rtlCol="0" anchor="t"/>
          <a:lstStyle/>
          <a:p>
            <a:pPr marL="0" indent="0">
              <a:lnSpc>
                <a:spcPts val="3110"/>
              </a:lnSpc>
              <a:buNone/>
            </a:pPr>
            <a:r>
              <a:rPr lang="en-US" sz="1944" dirty="0">
                <a:solidFill>
                  <a:srgbClr val="504C49"/>
                </a:solidFill>
                <a:latin typeface="Source Serif Pro" pitchFamily="34" charset="0"/>
                <a:ea typeface="Source Serif Pro" pitchFamily="34" charset="-122"/>
                <a:cs typeface="Source Serif Pro" pitchFamily="34" charset="-120"/>
              </a:rPr>
              <a:t>We employ a trio of high-precision gas sensors: MQ2, MQ7, and MQ135. The MQ2 sensor detects a range of combustible gases, including LPG and smoke. The MQ7 is specifically calibrated for carbon monoxide detection, crucial for indoor air quality. The MQ135 rounds out our sensor array by detecting ammonia, sulfur, benzene, and other harmful gases.</a:t>
            </a:r>
            <a:endParaRPr lang="en-US" sz="1944" dirty="0"/>
          </a:p>
        </p:txBody>
      </p:sp>
      <p:sp>
        <p:nvSpPr>
          <p:cNvPr id="9" name="Text 7"/>
          <p:cNvSpPr/>
          <p:nvPr/>
        </p:nvSpPr>
        <p:spPr>
          <a:xfrm>
            <a:off x="9792182" y="1280657"/>
            <a:ext cx="2997843" cy="409247"/>
          </a:xfrm>
          <a:prstGeom prst="rect">
            <a:avLst/>
          </a:prstGeom>
          <a:noFill/>
          <a:ln/>
        </p:spPr>
        <p:txBody>
          <a:bodyPr wrap="none" rtlCol="0" anchor="t"/>
          <a:lstStyle/>
          <a:p>
            <a:pPr marL="0" indent="0">
              <a:lnSpc>
                <a:spcPts val="3038"/>
              </a:lnSpc>
              <a:buNone/>
            </a:pPr>
            <a:r>
              <a:rPr lang="en-US" sz="2430" dirty="0">
                <a:solidFill>
                  <a:srgbClr val="201B18"/>
                </a:solidFill>
                <a:latin typeface="Platypi" pitchFamily="34" charset="0"/>
                <a:ea typeface="Platypi" pitchFamily="34" charset="-122"/>
                <a:cs typeface="Platypi" pitchFamily="34" charset="-120"/>
              </a:rPr>
              <a:t>Alert System</a:t>
            </a:r>
            <a:endParaRPr lang="en-US" sz="2430" dirty="0"/>
          </a:p>
        </p:txBody>
      </p:sp>
      <p:sp>
        <p:nvSpPr>
          <p:cNvPr id="10" name="Text 8"/>
          <p:cNvSpPr/>
          <p:nvPr/>
        </p:nvSpPr>
        <p:spPr>
          <a:xfrm>
            <a:off x="9888204" y="3530278"/>
            <a:ext cx="3891971" cy="3261762"/>
          </a:xfrm>
          <a:prstGeom prst="rect">
            <a:avLst/>
          </a:prstGeom>
          <a:noFill/>
          <a:ln/>
        </p:spPr>
        <p:txBody>
          <a:bodyPr wrap="square" rtlCol="0" anchor="t"/>
          <a:lstStyle/>
          <a:p>
            <a:pPr marL="0" indent="0">
              <a:lnSpc>
                <a:spcPts val="3110"/>
              </a:lnSpc>
              <a:buNone/>
            </a:pPr>
            <a:r>
              <a:rPr lang="en-US" sz="1944" dirty="0">
                <a:solidFill>
                  <a:srgbClr val="504C49"/>
                </a:solidFill>
                <a:latin typeface="Source Serif Pro" pitchFamily="34" charset="0"/>
                <a:ea typeface="Source Serif Pro" pitchFamily="34" charset="-122"/>
                <a:cs typeface="Source Serif Pro" pitchFamily="34" charset="-120"/>
              </a:rPr>
              <a:t>A piezoelectric buzzer serves as our primary alert mechanism. It's programmed to emit distinct audio signals based on the severity of air quality deterioration, providing immediate audible warnings to occupants. This component is essential for ensuring prompt action in case of dangerous gas levels.</a:t>
            </a:r>
            <a:endParaRPr lang="en-US" sz="1944" dirty="0"/>
          </a:p>
        </p:txBody>
      </p:sp>
      <p:pic>
        <p:nvPicPr>
          <p:cNvPr id="1026" name="Picture 2" descr="ESP32 - ERC Handbook">
            <a:extLst>
              <a:ext uri="{FF2B5EF4-FFF2-40B4-BE49-F238E27FC236}">
                <a16:creationId xmlns:a16="http://schemas.microsoft.com/office/drawing/2014/main" id="{31E6B7B3-D296-14F9-15EB-ACA0DD13C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144" y="1786944"/>
            <a:ext cx="1615573" cy="16155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Q Series Sensors MQ135 MQ2 MQ3 MQ7 ...">
            <a:extLst>
              <a:ext uri="{FF2B5EF4-FFF2-40B4-BE49-F238E27FC236}">
                <a16:creationId xmlns:a16="http://schemas.microsoft.com/office/drawing/2014/main" id="{514018F3-C749-001C-DB8C-660BB79091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9" t="49071" r="15048" b="-49071"/>
          <a:stretch/>
        </p:blipFill>
        <p:spPr bwMode="auto">
          <a:xfrm>
            <a:off x="5139158" y="1863186"/>
            <a:ext cx="2440737" cy="17596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plain MQ2, MQ3 and MQ135 Gas Sensor ...">
            <a:extLst>
              <a:ext uri="{FF2B5EF4-FFF2-40B4-BE49-F238E27FC236}">
                <a16:creationId xmlns:a16="http://schemas.microsoft.com/office/drawing/2014/main" id="{A7E09006-8521-EF23-F76D-90CA73A509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9240" y="2580363"/>
            <a:ext cx="930633" cy="11413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mall Piezoelectric Buzzer - 5V Passive ...">
            <a:extLst>
              <a:ext uri="{FF2B5EF4-FFF2-40B4-BE49-F238E27FC236}">
                <a16:creationId xmlns:a16="http://schemas.microsoft.com/office/drawing/2014/main" id="{51AC31E4-1A5D-C797-5049-F73EB89CCD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3985" y="1907179"/>
            <a:ext cx="1529590" cy="15295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67819"/>
            <a:ext cx="14630400" cy="8602219"/>
          </a:xfrm>
          <a:prstGeom prst="rect">
            <a:avLst/>
          </a:prstGeom>
          <a:solidFill>
            <a:srgbClr val="FFFFFF"/>
          </a:solidFill>
          <a:ln/>
        </p:spPr>
      </p:sp>
      <p:sp>
        <p:nvSpPr>
          <p:cNvPr id="4" name="Text 2"/>
          <p:cNvSpPr/>
          <p:nvPr/>
        </p:nvSpPr>
        <p:spPr>
          <a:xfrm>
            <a:off x="648183" y="277793"/>
            <a:ext cx="7215778" cy="1314074"/>
          </a:xfrm>
          <a:prstGeom prst="rect">
            <a:avLst/>
          </a:prstGeom>
          <a:noFill/>
          <a:ln/>
        </p:spPr>
        <p:txBody>
          <a:bodyPr wrap="none" rtlCol="0" anchor="t"/>
          <a:lstStyle/>
          <a:p>
            <a:pPr marL="0" indent="0">
              <a:lnSpc>
                <a:spcPts val="6075"/>
              </a:lnSpc>
              <a:buNone/>
            </a:pPr>
            <a:r>
              <a:rPr lang="en-US" sz="4860" dirty="0">
                <a:solidFill>
                  <a:srgbClr val="201B18"/>
                </a:solidFill>
                <a:latin typeface="Platypi" pitchFamily="34" charset="0"/>
                <a:ea typeface="Platypi" pitchFamily="34" charset="-122"/>
                <a:cs typeface="Platypi" pitchFamily="34" charset="-120"/>
              </a:rPr>
              <a:t>Connections Of Components</a:t>
            </a:r>
            <a:endParaRPr lang="en-US" sz="4860" dirty="0"/>
          </a:p>
        </p:txBody>
      </p:sp>
      <p:pic>
        <p:nvPicPr>
          <p:cNvPr id="12" name="Picture 11">
            <a:extLst>
              <a:ext uri="{FF2B5EF4-FFF2-40B4-BE49-F238E27FC236}">
                <a16:creationId xmlns:a16="http://schemas.microsoft.com/office/drawing/2014/main" id="{7EF5CA71-FF9A-7A0D-802F-E6AD04CAC058}"/>
              </a:ext>
            </a:extLst>
          </p:cNvPr>
          <p:cNvPicPr>
            <a:picLocks noChangeAspect="1"/>
          </p:cNvPicPr>
          <p:nvPr/>
        </p:nvPicPr>
        <p:blipFill>
          <a:blip r:embed="rId3"/>
          <a:stretch>
            <a:fillRect/>
          </a:stretch>
        </p:blipFill>
        <p:spPr>
          <a:xfrm>
            <a:off x="648184" y="1304534"/>
            <a:ext cx="9083618" cy="2497360"/>
          </a:xfrm>
          <a:prstGeom prst="rect">
            <a:avLst/>
          </a:prstGeom>
        </p:spPr>
      </p:pic>
      <p:sp>
        <p:nvSpPr>
          <p:cNvPr id="13" name="TextBox 12">
            <a:extLst>
              <a:ext uri="{FF2B5EF4-FFF2-40B4-BE49-F238E27FC236}">
                <a16:creationId xmlns:a16="http://schemas.microsoft.com/office/drawing/2014/main" id="{D22AA902-36E4-3A41-2C10-688874267553}"/>
              </a:ext>
            </a:extLst>
          </p:cNvPr>
          <p:cNvSpPr txBox="1"/>
          <p:nvPr/>
        </p:nvSpPr>
        <p:spPr>
          <a:xfrm>
            <a:off x="9838481" y="1921397"/>
            <a:ext cx="4676182" cy="923330"/>
          </a:xfrm>
          <a:prstGeom prst="rect">
            <a:avLst/>
          </a:prstGeom>
          <a:noFill/>
        </p:spPr>
        <p:txBody>
          <a:bodyPr wrap="square" rtlCol="0">
            <a:spAutoFit/>
          </a:bodyPr>
          <a:lstStyle/>
          <a:p>
            <a:r>
              <a:rPr lang="en-IN" dirty="0"/>
              <a:t>Buzzer –</a:t>
            </a:r>
          </a:p>
          <a:p>
            <a:r>
              <a:rPr lang="en-IN" dirty="0"/>
              <a:t> GPIO26 – FOR POSITIVE TERMINAL</a:t>
            </a:r>
          </a:p>
          <a:p>
            <a:r>
              <a:rPr lang="en-IN" dirty="0"/>
              <a:t> AND GND FOR NEGATIVE TERMINAL</a:t>
            </a:r>
          </a:p>
        </p:txBody>
      </p:sp>
      <p:sp>
        <p:nvSpPr>
          <p:cNvPr id="14" name="AutoShape 2">
            <a:extLst>
              <a:ext uri="{FF2B5EF4-FFF2-40B4-BE49-F238E27FC236}">
                <a16:creationId xmlns:a16="http://schemas.microsoft.com/office/drawing/2014/main" id="{D325A35E-FDBA-73DC-ED5C-7C0DFF273B59}"/>
              </a:ext>
            </a:extLst>
          </p:cNvPr>
          <p:cNvSpPr>
            <a:spLocks noChangeAspect="1" noChangeArrowheads="1"/>
          </p:cNvSpPr>
          <p:nvPr/>
        </p:nvSpPr>
        <p:spPr bwMode="auto">
          <a:xfrm>
            <a:off x="71628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4">
            <a:extLst>
              <a:ext uri="{FF2B5EF4-FFF2-40B4-BE49-F238E27FC236}">
                <a16:creationId xmlns:a16="http://schemas.microsoft.com/office/drawing/2014/main" id="{07C5AC87-E2D7-E412-302C-4014E7CD127F}"/>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 name="Picture 16">
            <a:extLst>
              <a:ext uri="{FF2B5EF4-FFF2-40B4-BE49-F238E27FC236}">
                <a16:creationId xmlns:a16="http://schemas.microsoft.com/office/drawing/2014/main" id="{B90BDC68-8B41-BD8A-E110-92FE46F2FBD3}"/>
              </a:ext>
            </a:extLst>
          </p:cNvPr>
          <p:cNvPicPr>
            <a:picLocks noChangeAspect="1"/>
          </p:cNvPicPr>
          <p:nvPr/>
        </p:nvPicPr>
        <p:blipFill>
          <a:blip r:embed="rId4"/>
          <a:stretch>
            <a:fillRect/>
          </a:stretch>
        </p:blipFill>
        <p:spPr>
          <a:xfrm>
            <a:off x="3546603" y="4267200"/>
            <a:ext cx="6766439" cy="3801893"/>
          </a:xfrm>
          <a:prstGeom prst="rect">
            <a:avLst/>
          </a:prstGeom>
        </p:spPr>
      </p:pic>
    </p:spTree>
    <p:extLst>
      <p:ext uri="{BB962C8B-B14F-4D97-AF65-F5344CB8AC3E}">
        <p14:creationId xmlns:p14="http://schemas.microsoft.com/office/powerpoint/2010/main" val="317923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10270927"/>
          </a:xfrm>
          <a:prstGeom prst="rect">
            <a:avLst/>
          </a:prstGeom>
          <a:solidFill>
            <a:srgbClr val="FFFFFF"/>
          </a:solidFill>
          <a:ln/>
        </p:spPr>
        <p:txBody>
          <a:bodyPr/>
          <a:lstStyle/>
          <a:p>
            <a:endParaRPr lang="en-IN"/>
          </a:p>
        </p:txBody>
      </p:sp>
      <p:sp>
        <p:nvSpPr>
          <p:cNvPr id="4" name="Text 2"/>
          <p:cNvSpPr/>
          <p:nvPr/>
        </p:nvSpPr>
        <p:spPr>
          <a:xfrm>
            <a:off x="2594967" y="475178"/>
            <a:ext cx="4780121" cy="540068"/>
          </a:xfrm>
          <a:prstGeom prst="rect">
            <a:avLst/>
          </a:prstGeom>
          <a:noFill/>
          <a:ln/>
        </p:spPr>
        <p:txBody>
          <a:bodyPr wrap="none" rtlCol="0" anchor="t"/>
          <a:lstStyle/>
          <a:p>
            <a:pPr marL="0" indent="0">
              <a:lnSpc>
                <a:spcPts val="4253"/>
              </a:lnSpc>
              <a:buNone/>
            </a:pPr>
            <a:r>
              <a:rPr lang="en-US" sz="3402" dirty="0">
                <a:solidFill>
                  <a:srgbClr val="201B18"/>
                </a:solidFill>
                <a:latin typeface="Platypi" pitchFamily="34" charset="0"/>
                <a:ea typeface="Platypi" pitchFamily="34" charset="-122"/>
                <a:cs typeface="Platypi" pitchFamily="34" charset="-120"/>
              </a:rPr>
              <a:t>Software Components</a:t>
            </a:r>
            <a:endParaRPr lang="en-US" sz="3402" dirty="0"/>
          </a:p>
        </p:txBody>
      </p:sp>
      <p:sp>
        <p:nvSpPr>
          <p:cNvPr id="5" name="Shape 3"/>
          <p:cNvSpPr/>
          <p:nvPr/>
        </p:nvSpPr>
        <p:spPr>
          <a:xfrm>
            <a:off x="2842736" y="1360884"/>
            <a:ext cx="22860" cy="8434864"/>
          </a:xfrm>
          <a:prstGeom prst="roundRect">
            <a:avLst>
              <a:gd name="adj" fmla="val 113400"/>
            </a:avLst>
          </a:prstGeom>
          <a:solidFill>
            <a:srgbClr val="D8D4D4"/>
          </a:solidFill>
          <a:ln/>
        </p:spPr>
      </p:sp>
      <p:sp>
        <p:nvSpPr>
          <p:cNvPr id="6" name="Shape 4"/>
          <p:cNvSpPr/>
          <p:nvPr/>
        </p:nvSpPr>
        <p:spPr>
          <a:xfrm>
            <a:off x="3025676" y="1738074"/>
            <a:ext cx="604837" cy="22860"/>
          </a:xfrm>
          <a:prstGeom prst="roundRect">
            <a:avLst>
              <a:gd name="adj" fmla="val 113400"/>
            </a:avLst>
          </a:prstGeom>
          <a:solidFill>
            <a:srgbClr val="D8D4D4"/>
          </a:solidFill>
          <a:ln/>
        </p:spPr>
      </p:sp>
      <p:sp>
        <p:nvSpPr>
          <p:cNvPr id="7" name="Shape 5"/>
          <p:cNvSpPr/>
          <p:nvPr/>
        </p:nvSpPr>
        <p:spPr>
          <a:xfrm>
            <a:off x="2659797" y="1555194"/>
            <a:ext cx="388739" cy="388739"/>
          </a:xfrm>
          <a:prstGeom prst="roundRect">
            <a:avLst>
              <a:gd name="adj" fmla="val 6669"/>
            </a:avLst>
          </a:prstGeom>
          <a:solidFill>
            <a:srgbClr val="F9F7F7"/>
          </a:solidFill>
          <a:ln/>
        </p:spPr>
      </p:sp>
      <p:sp>
        <p:nvSpPr>
          <p:cNvPr id="8" name="Text 6"/>
          <p:cNvSpPr/>
          <p:nvPr/>
        </p:nvSpPr>
        <p:spPr>
          <a:xfrm>
            <a:off x="2795885" y="1619964"/>
            <a:ext cx="116443"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1</a:t>
            </a:r>
            <a:endParaRPr lang="en-US" sz="2041" dirty="0"/>
          </a:p>
        </p:txBody>
      </p:sp>
      <p:sp>
        <p:nvSpPr>
          <p:cNvPr id="9" name="Text 7"/>
          <p:cNvSpPr/>
          <p:nvPr/>
        </p:nvSpPr>
        <p:spPr>
          <a:xfrm>
            <a:off x="3804642" y="1533644"/>
            <a:ext cx="2160270"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Arduino IDE</a:t>
            </a:r>
            <a:endParaRPr lang="en-US" sz="1701" dirty="0"/>
          </a:p>
        </p:txBody>
      </p:sp>
      <p:sp>
        <p:nvSpPr>
          <p:cNvPr id="10" name="Text 8"/>
          <p:cNvSpPr/>
          <p:nvPr/>
        </p:nvSpPr>
        <p:spPr>
          <a:xfrm>
            <a:off x="3804642" y="1907143"/>
            <a:ext cx="8230672"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We use Arduino IDE as our primary development environment for programming the ESP32. Its user-friendly interface and extensive library support make it ideal for rapid prototyping and deployment of our air quality monitoring firmware.</a:t>
            </a:r>
            <a:endParaRPr lang="en-US" sz="1361" dirty="0"/>
          </a:p>
        </p:txBody>
      </p:sp>
      <p:sp>
        <p:nvSpPr>
          <p:cNvPr id="11" name="Shape 9"/>
          <p:cNvSpPr/>
          <p:nvPr/>
        </p:nvSpPr>
        <p:spPr>
          <a:xfrm>
            <a:off x="3025676" y="3459599"/>
            <a:ext cx="604837" cy="22860"/>
          </a:xfrm>
          <a:prstGeom prst="roundRect">
            <a:avLst>
              <a:gd name="adj" fmla="val 113400"/>
            </a:avLst>
          </a:prstGeom>
          <a:solidFill>
            <a:srgbClr val="D8D4D4"/>
          </a:solidFill>
          <a:ln/>
        </p:spPr>
      </p:sp>
      <p:sp>
        <p:nvSpPr>
          <p:cNvPr id="12" name="Shape 10"/>
          <p:cNvSpPr/>
          <p:nvPr/>
        </p:nvSpPr>
        <p:spPr>
          <a:xfrm>
            <a:off x="2659797" y="3276719"/>
            <a:ext cx="388739" cy="388739"/>
          </a:xfrm>
          <a:prstGeom prst="roundRect">
            <a:avLst>
              <a:gd name="adj" fmla="val 6669"/>
            </a:avLst>
          </a:prstGeom>
          <a:solidFill>
            <a:srgbClr val="F9F7F7"/>
          </a:solidFill>
          <a:ln/>
        </p:spPr>
      </p:sp>
      <p:sp>
        <p:nvSpPr>
          <p:cNvPr id="13" name="Text 11"/>
          <p:cNvSpPr/>
          <p:nvPr/>
        </p:nvSpPr>
        <p:spPr>
          <a:xfrm>
            <a:off x="2770406" y="3341489"/>
            <a:ext cx="167521"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2</a:t>
            </a:r>
            <a:endParaRPr lang="en-US" sz="2041" dirty="0"/>
          </a:p>
        </p:txBody>
      </p:sp>
      <p:sp>
        <p:nvSpPr>
          <p:cNvPr id="14" name="Text 12"/>
          <p:cNvSpPr/>
          <p:nvPr/>
        </p:nvSpPr>
        <p:spPr>
          <a:xfrm>
            <a:off x="3804642" y="3255169"/>
            <a:ext cx="2160270"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AWS IoT Core</a:t>
            </a:r>
            <a:endParaRPr lang="en-US" sz="1701" dirty="0"/>
          </a:p>
        </p:txBody>
      </p:sp>
      <p:sp>
        <p:nvSpPr>
          <p:cNvPr id="15" name="Text 13"/>
          <p:cNvSpPr/>
          <p:nvPr/>
        </p:nvSpPr>
        <p:spPr>
          <a:xfrm>
            <a:off x="3804642" y="3628668"/>
            <a:ext cx="8230672"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AWS IoT Core serves as the central hub for device connectivity and message routing. It ensures secure, bi-directional communication between our ESP32 devices and other AWS services, managing device authentication and data encryption.</a:t>
            </a:r>
            <a:endParaRPr lang="en-US" sz="1361" dirty="0"/>
          </a:p>
        </p:txBody>
      </p:sp>
      <p:sp>
        <p:nvSpPr>
          <p:cNvPr id="16" name="Shape 14"/>
          <p:cNvSpPr/>
          <p:nvPr/>
        </p:nvSpPr>
        <p:spPr>
          <a:xfrm>
            <a:off x="3025676" y="5181124"/>
            <a:ext cx="604837" cy="22860"/>
          </a:xfrm>
          <a:prstGeom prst="roundRect">
            <a:avLst>
              <a:gd name="adj" fmla="val 113400"/>
            </a:avLst>
          </a:prstGeom>
          <a:solidFill>
            <a:srgbClr val="D8D4D4"/>
          </a:solidFill>
          <a:ln/>
        </p:spPr>
      </p:sp>
      <p:sp>
        <p:nvSpPr>
          <p:cNvPr id="17" name="Shape 15"/>
          <p:cNvSpPr/>
          <p:nvPr/>
        </p:nvSpPr>
        <p:spPr>
          <a:xfrm>
            <a:off x="2659797" y="4998244"/>
            <a:ext cx="388739" cy="388739"/>
          </a:xfrm>
          <a:prstGeom prst="roundRect">
            <a:avLst>
              <a:gd name="adj" fmla="val 6669"/>
            </a:avLst>
          </a:prstGeom>
          <a:solidFill>
            <a:srgbClr val="F9F7F7"/>
          </a:solidFill>
          <a:ln/>
        </p:spPr>
      </p:sp>
      <p:sp>
        <p:nvSpPr>
          <p:cNvPr id="18" name="Text 16"/>
          <p:cNvSpPr/>
          <p:nvPr/>
        </p:nvSpPr>
        <p:spPr>
          <a:xfrm>
            <a:off x="2773263" y="5063014"/>
            <a:ext cx="161806"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3</a:t>
            </a:r>
            <a:endParaRPr lang="en-US" sz="2041" dirty="0"/>
          </a:p>
        </p:txBody>
      </p:sp>
      <p:sp>
        <p:nvSpPr>
          <p:cNvPr id="19" name="Text 17"/>
          <p:cNvSpPr/>
          <p:nvPr/>
        </p:nvSpPr>
        <p:spPr>
          <a:xfrm>
            <a:off x="3804642" y="4976693"/>
            <a:ext cx="2160270"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Amazon DynamoDB</a:t>
            </a:r>
            <a:endParaRPr lang="en-US" sz="1701" dirty="0"/>
          </a:p>
        </p:txBody>
      </p:sp>
      <p:sp>
        <p:nvSpPr>
          <p:cNvPr id="20" name="Text 18"/>
          <p:cNvSpPr/>
          <p:nvPr/>
        </p:nvSpPr>
        <p:spPr>
          <a:xfrm>
            <a:off x="3804642" y="5350193"/>
            <a:ext cx="8230672"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Our system leverages DynamoDB, a fast and flexible NoSQL database service, to store the continuous stream of sensor data. Its scalability and low-latency performance make it perfect for handling real-time data from multiple devices.</a:t>
            </a:r>
            <a:endParaRPr lang="en-US" sz="1361" dirty="0"/>
          </a:p>
        </p:txBody>
      </p:sp>
      <p:sp>
        <p:nvSpPr>
          <p:cNvPr id="21" name="Shape 19"/>
          <p:cNvSpPr/>
          <p:nvPr/>
        </p:nvSpPr>
        <p:spPr>
          <a:xfrm>
            <a:off x="3025676" y="6902648"/>
            <a:ext cx="604837" cy="22860"/>
          </a:xfrm>
          <a:prstGeom prst="roundRect">
            <a:avLst>
              <a:gd name="adj" fmla="val 113400"/>
            </a:avLst>
          </a:prstGeom>
          <a:solidFill>
            <a:srgbClr val="D8D4D4"/>
          </a:solidFill>
          <a:ln/>
        </p:spPr>
      </p:sp>
      <p:sp>
        <p:nvSpPr>
          <p:cNvPr id="22" name="Shape 20"/>
          <p:cNvSpPr/>
          <p:nvPr/>
        </p:nvSpPr>
        <p:spPr>
          <a:xfrm>
            <a:off x="2659797" y="6719768"/>
            <a:ext cx="388739" cy="388739"/>
          </a:xfrm>
          <a:prstGeom prst="roundRect">
            <a:avLst>
              <a:gd name="adj" fmla="val 6669"/>
            </a:avLst>
          </a:prstGeom>
          <a:solidFill>
            <a:srgbClr val="F9F7F7"/>
          </a:solidFill>
          <a:ln/>
        </p:spPr>
      </p:sp>
      <p:sp>
        <p:nvSpPr>
          <p:cNvPr id="23" name="Text 21"/>
          <p:cNvSpPr/>
          <p:nvPr/>
        </p:nvSpPr>
        <p:spPr>
          <a:xfrm>
            <a:off x="2767786" y="6784538"/>
            <a:ext cx="172641"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4</a:t>
            </a:r>
            <a:endParaRPr lang="en-US" sz="2041" dirty="0"/>
          </a:p>
        </p:txBody>
      </p:sp>
      <p:sp>
        <p:nvSpPr>
          <p:cNvPr id="24" name="Text 22"/>
          <p:cNvSpPr/>
          <p:nvPr/>
        </p:nvSpPr>
        <p:spPr>
          <a:xfrm>
            <a:off x="3804642" y="6698218"/>
            <a:ext cx="2902148"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AWS Glue and Glue Crawler</a:t>
            </a:r>
            <a:endParaRPr lang="en-US" sz="1701" dirty="0"/>
          </a:p>
        </p:txBody>
      </p:sp>
      <p:sp>
        <p:nvSpPr>
          <p:cNvPr id="25" name="Text 23"/>
          <p:cNvSpPr/>
          <p:nvPr/>
        </p:nvSpPr>
        <p:spPr>
          <a:xfrm>
            <a:off x="3804642" y="7071717"/>
            <a:ext cx="8230672"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AWS Glue is utilized for ETL (Extract, Transform, Load) operations, preparing our raw sensor data for analysis. The Glue Crawler automatically discovers and catalogs our data, making it readily available for analytics and machine learning processes.</a:t>
            </a:r>
            <a:endParaRPr lang="en-US" sz="1361" dirty="0"/>
          </a:p>
        </p:txBody>
      </p:sp>
      <p:sp>
        <p:nvSpPr>
          <p:cNvPr id="26" name="Shape 24"/>
          <p:cNvSpPr/>
          <p:nvPr/>
        </p:nvSpPr>
        <p:spPr>
          <a:xfrm>
            <a:off x="3025676" y="8624173"/>
            <a:ext cx="604837" cy="22860"/>
          </a:xfrm>
          <a:prstGeom prst="roundRect">
            <a:avLst>
              <a:gd name="adj" fmla="val 113400"/>
            </a:avLst>
          </a:prstGeom>
          <a:solidFill>
            <a:srgbClr val="D8D4D4"/>
          </a:solidFill>
          <a:ln/>
        </p:spPr>
      </p:sp>
      <p:sp>
        <p:nvSpPr>
          <p:cNvPr id="27" name="Shape 25"/>
          <p:cNvSpPr/>
          <p:nvPr/>
        </p:nvSpPr>
        <p:spPr>
          <a:xfrm>
            <a:off x="2659797" y="8441293"/>
            <a:ext cx="388739" cy="388739"/>
          </a:xfrm>
          <a:prstGeom prst="roundRect">
            <a:avLst>
              <a:gd name="adj" fmla="val 6669"/>
            </a:avLst>
          </a:prstGeom>
          <a:solidFill>
            <a:srgbClr val="F9F7F7"/>
          </a:solidFill>
          <a:ln/>
        </p:spPr>
      </p:sp>
      <p:sp>
        <p:nvSpPr>
          <p:cNvPr id="28" name="Text 26"/>
          <p:cNvSpPr/>
          <p:nvPr/>
        </p:nvSpPr>
        <p:spPr>
          <a:xfrm>
            <a:off x="2770644" y="8506063"/>
            <a:ext cx="166926"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5</a:t>
            </a:r>
            <a:endParaRPr lang="en-US" sz="2041" dirty="0"/>
          </a:p>
        </p:txBody>
      </p:sp>
      <p:sp>
        <p:nvSpPr>
          <p:cNvPr id="29" name="Text 27"/>
          <p:cNvSpPr/>
          <p:nvPr/>
        </p:nvSpPr>
        <p:spPr>
          <a:xfrm>
            <a:off x="3804642" y="8419743"/>
            <a:ext cx="2160270"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AWS Kinesis</a:t>
            </a:r>
            <a:endParaRPr lang="en-US" sz="1701" dirty="0"/>
          </a:p>
        </p:txBody>
      </p:sp>
      <p:sp>
        <p:nvSpPr>
          <p:cNvPr id="30" name="Text 28"/>
          <p:cNvSpPr/>
          <p:nvPr/>
        </p:nvSpPr>
        <p:spPr>
          <a:xfrm>
            <a:off x="3804642" y="8793242"/>
            <a:ext cx="8230672"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Kinesis enables real-time data streaming and analytics, allowing us to process and analyze air quality data as it's being collected. This capability is crucial for immediate detection of air quality issues and trend analysis.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D9ABDB-772D-05B8-7B0C-6B2A7E5E4B79}"/>
              </a:ext>
            </a:extLst>
          </p:cNvPr>
          <p:cNvSpPr txBox="1"/>
          <p:nvPr/>
        </p:nvSpPr>
        <p:spPr>
          <a:xfrm>
            <a:off x="1365812" y="555585"/>
            <a:ext cx="9745884" cy="566822"/>
          </a:xfrm>
          <a:prstGeom prst="rect">
            <a:avLst/>
          </a:prstGeom>
          <a:noFill/>
        </p:spPr>
        <p:txBody>
          <a:bodyPr wrap="square">
            <a:spAutoFit/>
          </a:bodyPr>
          <a:lstStyle/>
          <a:p>
            <a:pPr marL="0" indent="0">
              <a:lnSpc>
                <a:spcPts val="4253"/>
              </a:lnSpc>
              <a:buNone/>
            </a:pPr>
            <a:r>
              <a:rPr lang="en-US" sz="1800" dirty="0"/>
              <a:t>CODE EXPLANATION</a:t>
            </a:r>
          </a:p>
        </p:txBody>
      </p:sp>
      <p:sp>
        <p:nvSpPr>
          <p:cNvPr id="4" name="TextBox 3">
            <a:extLst>
              <a:ext uri="{FF2B5EF4-FFF2-40B4-BE49-F238E27FC236}">
                <a16:creationId xmlns:a16="http://schemas.microsoft.com/office/drawing/2014/main" id="{ADAF2583-E02F-E363-1791-B9750E8D6073}"/>
              </a:ext>
            </a:extLst>
          </p:cNvPr>
          <p:cNvSpPr txBox="1"/>
          <p:nvPr/>
        </p:nvSpPr>
        <p:spPr>
          <a:xfrm>
            <a:off x="1469985" y="1354238"/>
            <a:ext cx="12049245" cy="10618291"/>
          </a:xfrm>
          <a:prstGeom prst="rect">
            <a:avLst/>
          </a:prstGeom>
          <a:noFill/>
        </p:spPr>
        <p:txBody>
          <a:bodyPr wrap="square" rtlCol="0">
            <a:spAutoFit/>
          </a:bodyPr>
          <a:lstStyle/>
          <a:p>
            <a:r>
              <a:rPr lang="en-IN" b="1" dirty="0"/>
              <a:t>Purpose</a:t>
            </a:r>
            <a:r>
              <a:rPr lang="en-IN" dirty="0"/>
              <a:t>: This code monitors air quality using MQ135, MQ7, and MQ3 sensors, then sends the data to AWS IoT Core for analysis and alerts.</a:t>
            </a:r>
          </a:p>
          <a:p>
            <a:r>
              <a:rPr lang="en-IN" b="1" dirty="0"/>
              <a:t>Hardware</a:t>
            </a:r>
            <a:r>
              <a:rPr lang="en-IN" dirty="0"/>
              <a:t>: ESP32 microcontroller, MQ135 (CO2), MQ7 (CO), MQ3 (Alcohol) sensors.</a:t>
            </a:r>
          </a:p>
          <a:p>
            <a:r>
              <a:rPr lang="en-IN" b="1" dirty="0"/>
              <a:t>Communication</a:t>
            </a:r>
            <a:r>
              <a:rPr lang="en-IN" dirty="0"/>
              <a:t>: Wi-Fi for connectivity, MQTT for communication with AWS IoT.</a:t>
            </a:r>
          </a:p>
          <a:p>
            <a:endParaRPr lang="en-IN" dirty="0"/>
          </a:p>
          <a:p>
            <a:r>
              <a:rPr lang="en-IN" dirty="0"/>
              <a:t>Key Components:</a:t>
            </a:r>
          </a:p>
          <a:p>
            <a:r>
              <a:rPr lang="en-IN" dirty="0"/>
              <a:t>1. </a:t>
            </a:r>
            <a:r>
              <a:rPr lang="en-IN" b="1" dirty="0"/>
              <a:t>Wi-Fi Setup</a:t>
            </a:r>
            <a:r>
              <a:rPr lang="en-IN" dirty="0"/>
              <a:t>:</a:t>
            </a:r>
          </a:p>
          <a:p>
            <a:r>
              <a:rPr lang="en-IN" dirty="0"/>
              <a:t>   - Connects ESP32 to the specified Wi-Fi network.</a:t>
            </a:r>
          </a:p>
          <a:p>
            <a:endParaRPr lang="en-IN" dirty="0"/>
          </a:p>
          <a:p>
            <a:r>
              <a:rPr lang="en-IN" dirty="0"/>
              <a:t>2. </a:t>
            </a:r>
            <a:r>
              <a:rPr lang="en-IN" b="1" dirty="0"/>
              <a:t>AWS IoT Core Integration</a:t>
            </a:r>
            <a:r>
              <a:rPr lang="en-IN" dirty="0"/>
              <a:t>:</a:t>
            </a:r>
          </a:p>
          <a:p>
            <a:r>
              <a:rPr lang="en-IN" dirty="0"/>
              <a:t>   - Secures communication using SSL certificates (Root CA, Device Certificate, Private Key).</a:t>
            </a:r>
          </a:p>
          <a:p>
            <a:r>
              <a:rPr lang="en-IN" dirty="0"/>
              <a:t>   - Connects to AWS IoT Core to publish sensor data.</a:t>
            </a:r>
          </a:p>
          <a:p>
            <a:endParaRPr lang="en-IN" dirty="0"/>
          </a:p>
          <a:p>
            <a:r>
              <a:rPr lang="en-IN" dirty="0"/>
              <a:t>3. </a:t>
            </a:r>
            <a:r>
              <a:rPr lang="en-IN" b="1" dirty="0"/>
              <a:t>Sensor Data Acquisition</a:t>
            </a:r>
            <a:r>
              <a:rPr lang="en-IN" dirty="0"/>
              <a:t>:</a:t>
            </a:r>
          </a:p>
          <a:p>
            <a:r>
              <a:rPr lang="en-IN" dirty="0"/>
              <a:t>   - Reads values from MQ135, MQ7, and MQ3 sensors using </a:t>
            </a:r>
            <a:r>
              <a:rPr lang="en-IN" dirty="0" err="1"/>
              <a:t>analog</a:t>
            </a:r>
            <a:r>
              <a:rPr lang="en-IN" dirty="0"/>
              <a:t> pins.</a:t>
            </a:r>
          </a:p>
          <a:p>
            <a:r>
              <a:rPr lang="en-IN" dirty="0"/>
              <a:t>   - Converts raw sensor data to PPM (Parts Per Million) values.</a:t>
            </a:r>
          </a:p>
          <a:p>
            <a:endParaRPr lang="en-IN" dirty="0"/>
          </a:p>
          <a:p>
            <a:r>
              <a:rPr lang="en-IN" dirty="0"/>
              <a:t>4. </a:t>
            </a:r>
            <a:r>
              <a:rPr lang="en-IN" b="1" dirty="0"/>
              <a:t>Air Quality Evaluation</a:t>
            </a:r>
            <a:r>
              <a:rPr lang="en-IN" dirty="0"/>
              <a:t>:</a:t>
            </a:r>
          </a:p>
          <a:p>
            <a:r>
              <a:rPr lang="en-IN" dirty="0"/>
              <a:t>   - Determines air quality status ("Good" or "Poor") based on sensor thresholds.</a:t>
            </a:r>
          </a:p>
          <a:p>
            <a:endParaRPr lang="en-IN" dirty="0"/>
          </a:p>
          <a:p>
            <a:r>
              <a:rPr lang="en-IN" dirty="0"/>
              <a:t>5. T</a:t>
            </a:r>
            <a:r>
              <a:rPr lang="en-IN" b="1" dirty="0"/>
              <a:t>imestamp Synchronization</a:t>
            </a:r>
            <a:r>
              <a:rPr lang="en-IN" dirty="0"/>
              <a:t>:</a:t>
            </a:r>
          </a:p>
          <a:p>
            <a:r>
              <a:rPr lang="en-IN" dirty="0"/>
              <a:t>   - Retrieves and formats the current time using NTP (Network Time Protocol).</a:t>
            </a:r>
          </a:p>
          <a:p>
            <a:endParaRPr lang="en-IN" dirty="0"/>
          </a:p>
          <a:p>
            <a:r>
              <a:rPr lang="en-IN" dirty="0"/>
              <a:t>6. </a:t>
            </a:r>
            <a:r>
              <a:rPr lang="en-IN" b="1" dirty="0"/>
              <a:t>Data Publishing</a:t>
            </a:r>
            <a:r>
              <a:rPr lang="en-IN" dirty="0"/>
              <a:t>:</a:t>
            </a:r>
          </a:p>
          <a:p>
            <a:r>
              <a:rPr lang="en-IN" dirty="0"/>
              <a:t>   - Sends a JSON payload with sensor data, air quality status, and timestamp to AWS IoT.</a:t>
            </a:r>
          </a:p>
          <a:p>
            <a:endParaRPr lang="en-IN" dirty="0"/>
          </a:p>
          <a:p>
            <a:r>
              <a:rPr lang="en-IN" dirty="0"/>
              <a:t>7. *Error Handling:*</a:t>
            </a:r>
          </a:p>
          <a:p>
            <a:r>
              <a:rPr lang="en-IN" dirty="0"/>
              <a:t>   - Reconnects to AWS IoT if the connection drops.</a:t>
            </a:r>
          </a:p>
          <a:p>
            <a:endParaRPr lang="en-IN" dirty="0"/>
          </a:p>
          <a:p>
            <a:r>
              <a:rPr lang="en-IN" dirty="0"/>
              <a:t>*Functions Overview:*</a:t>
            </a:r>
          </a:p>
          <a:p>
            <a:r>
              <a:rPr lang="en-IN" dirty="0"/>
              <a:t>- connectToWiFi(): Connects to Wi-Fi.</a:t>
            </a:r>
          </a:p>
          <a:p>
            <a:r>
              <a:rPr lang="en-IN" dirty="0"/>
              <a:t>- setupAWSIoT(): Configures AWS IoT connection.</a:t>
            </a:r>
          </a:p>
          <a:p>
            <a:r>
              <a:rPr lang="en-IN" dirty="0"/>
              <a:t>- setupMQSensors(): Initializes sensor pins.</a:t>
            </a:r>
          </a:p>
          <a:p>
            <a:r>
              <a:rPr lang="en-IN" dirty="0"/>
              <a:t>- readMQ135(), readMQ7(), readMQ3(): Reads and processes sensor data.</a:t>
            </a:r>
          </a:p>
          <a:p>
            <a:r>
              <a:rPr lang="en-IN" dirty="0"/>
              <a:t>- evaluateAirQuality(): Determines air quality based on sensor values.</a:t>
            </a:r>
          </a:p>
          <a:p>
            <a:r>
              <a:rPr lang="en-IN" dirty="0"/>
              <a:t>- getTimestamp(): Retrieves the current timestamp.</a:t>
            </a:r>
          </a:p>
          <a:p>
            <a:r>
              <a:rPr lang="en-IN" dirty="0"/>
              <a:t>- publishToAWSIoT(): Publishes data to AWS IoT Core.</a:t>
            </a:r>
          </a:p>
          <a:p>
            <a:r>
              <a:rPr lang="en-IN" dirty="0"/>
              <a:t>- messageReceived(): Handles incoming MQTT messages</a:t>
            </a:r>
          </a:p>
        </p:txBody>
      </p:sp>
    </p:spTree>
    <p:extLst>
      <p:ext uri="{BB962C8B-B14F-4D97-AF65-F5344CB8AC3E}">
        <p14:creationId xmlns:p14="http://schemas.microsoft.com/office/powerpoint/2010/main" val="221830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D9ABDB-772D-05B8-7B0C-6B2A7E5E4B79}"/>
              </a:ext>
            </a:extLst>
          </p:cNvPr>
          <p:cNvSpPr txBox="1"/>
          <p:nvPr/>
        </p:nvSpPr>
        <p:spPr>
          <a:xfrm>
            <a:off x="1365812" y="555585"/>
            <a:ext cx="9745884" cy="566822"/>
          </a:xfrm>
          <a:prstGeom prst="rect">
            <a:avLst/>
          </a:prstGeom>
          <a:noFill/>
        </p:spPr>
        <p:txBody>
          <a:bodyPr wrap="square">
            <a:spAutoFit/>
          </a:bodyPr>
          <a:lstStyle/>
          <a:p>
            <a:pPr marL="0" indent="0">
              <a:lnSpc>
                <a:spcPts val="4253"/>
              </a:lnSpc>
              <a:buNone/>
            </a:pPr>
            <a:r>
              <a:rPr lang="en-US" sz="1800" dirty="0"/>
              <a:t>CODE EXPLANATION</a:t>
            </a:r>
          </a:p>
        </p:txBody>
      </p:sp>
      <p:sp>
        <p:nvSpPr>
          <p:cNvPr id="4" name="TextBox 3">
            <a:extLst>
              <a:ext uri="{FF2B5EF4-FFF2-40B4-BE49-F238E27FC236}">
                <a16:creationId xmlns:a16="http://schemas.microsoft.com/office/drawing/2014/main" id="{ADAF2583-E02F-E363-1791-B9750E8D6073}"/>
              </a:ext>
            </a:extLst>
          </p:cNvPr>
          <p:cNvSpPr txBox="1"/>
          <p:nvPr/>
        </p:nvSpPr>
        <p:spPr>
          <a:xfrm>
            <a:off x="1469985" y="1354238"/>
            <a:ext cx="12049245" cy="3416320"/>
          </a:xfrm>
          <a:prstGeom prst="rect">
            <a:avLst/>
          </a:prstGeom>
          <a:noFill/>
        </p:spPr>
        <p:txBody>
          <a:bodyPr wrap="square" rtlCol="0">
            <a:spAutoFit/>
          </a:bodyPr>
          <a:lstStyle/>
          <a:p>
            <a:r>
              <a:rPr lang="en-IN" dirty="0"/>
              <a:t>7. </a:t>
            </a:r>
            <a:r>
              <a:rPr lang="en-IN" b="1" dirty="0"/>
              <a:t>Error Handling</a:t>
            </a:r>
            <a:r>
              <a:rPr lang="en-IN" dirty="0"/>
              <a:t>:</a:t>
            </a:r>
          </a:p>
          <a:p>
            <a:r>
              <a:rPr lang="en-IN" dirty="0"/>
              <a:t>   - Reconnects to AWS IoT if the connection drops.</a:t>
            </a:r>
          </a:p>
          <a:p>
            <a:endParaRPr lang="en-IN" dirty="0"/>
          </a:p>
          <a:p>
            <a:r>
              <a:rPr lang="en-IN" dirty="0"/>
              <a:t>Functions Overview:</a:t>
            </a:r>
          </a:p>
          <a:p>
            <a:r>
              <a:rPr lang="en-IN" dirty="0"/>
              <a:t>- </a:t>
            </a:r>
            <a:r>
              <a:rPr lang="en-IN" b="1" dirty="0"/>
              <a:t>connectToWiFi(): </a:t>
            </a:r>
            <a:r>
              <a:rPr lang="en-IN" dirty="0"/>
              <a:t>Connects to Wi-Fi.</a:t>
            </a:r>
          </a:p>
          <a:p>
            <a:r>
              <a:rPr lang="en-IN" dirty="0"/>
              <a:t>- </a:t>
            </a:r>
            <a:r>
              <a:rPr lang="en-IN" b="1" dirty="0"/>
              <a:t>setupAWSIoT(): </a:t>
            </a:r>
            <a:r>
              <a:rPr lang="en-IN" dirty="0"/>
              <a:t>Configures AWS IoT connection.</a:t>
            </a:r>
          </a:p>
          <a:p>
            <a:r>
              <a:rPr lang="en-IN" dirty="0"/>
              <a:t>- </a:t>
            </a:r>
            <a:r>
              <a:rPr lang="en-IN" b="1" dirty="0"/>
              <a:t>setupMQSensors(): </a:t>
            </a:r>
            <a:r>
              <a:rPr lang="en-IN" dirty="0"/>
              <a:t>Initializes sensor pins.</a:t>
            </a:r>
          </a:p>
          <a:p>
            <a:r>
              <a:rPr lang="en-IN" dirty="0"/>
              <a:t>- </a:t>
            </a:r>
            <a:r>
              <a:rPr lang="en-IN" b="1" dirty="0"/>
              <a:t>readMQ135(), readMQ7(), readMQ3(): </a:t>
            </a:r>
            <a:r>
              <a:rPr lang="en-IN" dirty="0"/>
              <a:t>Reads and processes sensor data.</a:t>
            </a:r>
          </a:p>
          <a:p>
            <a:r>
              <a:rPr lang="en-IN" dirty="0"/>
              <a:t>- </a:t>
            </a:r>
            <a:r>
              <a:rPr lang="en-IN" b="1" dirty="0"/>
              <a:t>evaluateAirQuality(): </a:t>
            </a:r>
            <a:r>
              <a:rPr lang="en-IN" dirty="0"/>
              <a:t>Determines air quality based on sensor values.</a:t>
            </a:r>
          </a:p>
          <a:p>
            <a:r>
              <a:rPr lang="en-IN" dirty="0"/>
              <a:t>- </a:t>
            </a:r>
            <a:r>
              <a:rPr lang="en-IN" b="1" dirty="0"/>
              <a:t>getTimestamp(): </a:t>
            </a:r>
            <a:r>
              <a:rPr lang="en-IN" dirty="0"/>
              <a:t>Retrieves the current timestamp.</a:t>
            </a:r>
          </a:p>
          <a:p>
            <a:r>
              <a:rPr lang="en-IN" dirty="0"/>
              <a:t>- </a:t>
            </a:r>
            <a:r>
              <a:rPr lang="en-IN" b="1" dirty="0"/>
              <a:t>publishToAWSIoT(): </a:t>
            </a:r>
            <a:r>
              <a:rPr lang="en-IN" dirty="0"/>
              <a:t>Publishes data to AWS IoT Core.</a:t>
            </a:r>
          </a:p>
          <a:p>
            <a:r>
              <a:rPr lang="en-IN" dirty="0"/>
              <a:t>- </a:t>
            </a:r>
            <a:r>
              <a:rPr lang="en-IN" b="1" dirty="0"/>
              <a:t>messageReceived(): </a:t>
            </a:r>
            <a:r>
              <a:rPr lang="en-IN" dirty="0"/>
              <a:t>Handles incoming MQTT messages</a:t>
            </a:r>
          </a:p>
        </p:txBody>
      </p:sp>
      <p:sp>
        <p:nvSpPr>
          <p:cNvPr id="2" name="TextBox 1">
            <a:extLst>
              <a:ext uri="{FF2B5EF4-FFF2-40B4-BE49-F238E27FC236}">
                <a16:creationId xmlns:a16="http://schemas.microsoft.com/office/drawing/2014/main" id="{F350DC8D-F56E-7073-A98A-2917FEF8E904}"/>
              </a:ext>
            </a:extLst>
          </p:cNvPr>
          <p:cNvSpPr txBox="1"/>
          <p:nvPr/>
        </p:nvSpPr>
        <p:spPr>
          <a:xfrm>
            <a:off x="1713053" y="5694744"/>
            <a:ext cx="10197296" cy="923330"/>
          </a:xfrm>
          <a:prstGeom prst="rect">
            <a:avLst/>
          </a:prstGeom>
          <a:noFill/>
        </p:spPr>
        <p:txBody>
          <a:bodyPr wrap="square" rtlCol="0">
            <a:spAutoFit/>
          </a:bodyPr>
          <a:lstStyle/>
          <a:p>
            <a:r>
              <a:rPr lang="en-IN" dirty="0"/>
              <a:t>CHECK THE CODE IN THIS LINK: https://gist.github.com/CHAVA-KETHAN-VU21CSEN0600007/a8c336aca45d9c71127981e46ff33126#file-gistfile1-txt</a:t>
            </a:r>
          </a:p>
          <a:p>
            <a:endParaRPr lang="en-IN" dirty="0"/>
          </a:p>
        </p:txBody>
      </p:sp>
    </p:spTree>
    <p:extLst>
      <p:ext uri="{BB962C8B-B14F-4D97-AF65-F5344CB8AC3E}">
        <p14:creationId xmlns:p14="http://schemas.microsoft.com/office/powerpoint/2010/main" val="2066087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617577"/>
            <a:ext cx="4335185" cy="540068"/>
          </a:xfrm>
          <a:prstGeom prst="rect">
            <a:avLst/>
          </a:prstGeom>
          <a:noFill/>
          <a:ln/>
        </p:spPr>
        <p:txBody>
          <a:bodyPr wrap="none" rtlCol="0" anchor="t"/>
          <a:lstStyle/>
          <a:p>
            <a:pPr marL="0" indent="0">
              <a:lnSpc>
                <a:spcPts val="4253"/>
              </a:lnSpc>
              <a:buNone/>
            </a:pPr>
            <a:r>
              <a:rPr lang="en-US" sz="3402" dirty="0">
                <a:solidFill>
                  <a:srgbClr val="201B18"/>
                </a:solidFill>
                <a:latin typeface="Platypi" pitchFamily="34" charset="0"/>
                <a:ea typeface="Platypi" pitchFamily="34" charset="-122"/>
                <a:cs typeface="Platypi" pitchFamily="34" charset="-120"/>
              </a:rPr>
              <a:t>System Architecture</a:t>
            </a:r>
            <a:endParaRPr lang="en-US" sz="3402" dirty="0"/>
          </a:p>
        </p:txBody>
      </p:sp>
      <p:pic>
        <p:nvPicPr>
          <p:cNvPr id="6" name="Image 1" descr="preencoded.png"/>
          <p:cNvPicPr>
            <a:picLocks noChangeAspect="1"/>
          </p:cNvPicPr>
          <p:nvPr/>
        </p:nvPicPr>
        <p:blipFill>
          <a:blip r:embed="rId4"/>
          <a:stretch>
            <a:fillRect/>
          </a:stretch>
        </p:blipFill>
        <p:spPr>
          <a:xfrm>
            <a:off x="6091238" y="1416844"/>
            <a:ext cx="864037" cy="1548765"/>
          </a:xfrm>
          <a:prstGeom prst="rect">
            <a:avLst/>
          </a:prstGeom>
        </p:spPr>
      </p:pic>
      <p:sp>
        <p:nvSpPr>
          <p:cNvPr id="7" name="Text 3"/>
          <p:cNvSpPr/>
          <p:nvPr/>
        </p:nvSpPr>
        <p:spPr>
          <a:xfrm>
            <a:off x="7214473" y="1589603"/>
            <a:ext cx="2160270"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Data Collection</a:t>
            </a:r>
            <a:endParaRPr lang="en-US" sz="1701" dirty="0"/>
          </a:p>
        </p:txBody>
      </p:sp>
      <p:sp>
        <p:nvSpPr>
          <p:cNvPr id="8" name="Text 4"/>
          <p:cNvSpPr/>
          <p:nvPr/>
        </p:nvSpPr>
        <p:spPr>
          <a:xfrm>
            <a:off x="7214473" y="1963103"/>
            <a:ext cx="6811089"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The process begins with our sensor array collecting real-time air quality data. The ESP32 microcontroller reads these sensors at regular intervals, packaging the data with timestamps and device identifiers.</a:t>
            </a:r>
            <a:endParaRPr lang="en-US" sz="1361" dirty="0"/>
          </a:p>
        </p:txBody>
      </p:sp>
      <p:pic>
        <p:nvPicPr>
          <p:cNvPr id="9" name="Image 2" descr="preencoded.png"/>
          <p:cNvPicPr>
            <a:picLocks noChangeAspect="1"/>
          </p:cNvPicPr>
          <p:nvPr/>
        </p:nvPicPr>
        <p:blipFill>
          <a:blip r:embed="rId5"/>
          <a:stretch>
            <a:fillRect/>
          </a:stretch>
        </p:blipFill>
        <p:spPr>
          <a:xfrm>
            <a:off x="6091238" y="2965609"/>
            <a:ext cx="864037" cy="1548765"/>
          </a:xfrm>
          <a:prstGeom prst="rect">
            <a:avLst/>
          </a:prstGeom>
        </p:spPr>
      </p:pic>
      <p:sp>
        <p:nvSpPr>
          <p:cNvPr id="10" name="Text 5"/>
          <p:cNvSpPr/>
          <p:nvPr/>
        </p:nvSpPr>
        <p:spPr>
          <a:xfrm>
            <a:off x="7214473" y="3138368"/>
            <a:ext cx="2160270"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Data Transmission</a:t>
            </a:r>
            <a:endParaRPr lang="en-US" sz="1701" dirty="0"/>
          </a:p>
        </p:txBody>
      </p:sp>
      <p:sp>
        <p:nvSpPr>
          <p:cNvPr id="11" name="Text 6"/>
          <p:cNvSpPr/>
          <p:nvPr/>
        </p:nvSpPr>
        <p:spPr>
          <a:xfrm>
            <a:off x="7214473" y="3511868"/>
            <a:ext cx="6811089"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Using the MQTT protocol, the ESP32 securely publishes the collected data to AWS IoT Core. This lightweight messaging protocol is ideal for IoT applications, ensuring efficient and reliable data transmission.</a:t>
            </a:r>
            <a:endParaRPr lang="en-US" sz="1361" dirty="0"/>
          </a:p>
        </p:txBody>
      </p:sp>
      <p:pic>
        <p:nvPicPr>
          <p:cNvPr id="12" name="Image 3" descr="preencoded.png"/>
          <p:cNvPicPr>
            <a:picLocks noChangeAspect="1"/>
          </p:cNvPicPr>
          <p:nvPr/>
        </p:nvPicPr>
        <p:blipFill>
          <a:blip r:embed="rId6"/>
          <a:stretch>
            <a:fillRect/>
          </a:stretch>
        </p:blipFill>
        <p:spPr>
          <a:xfrm>
            <a:off x="6091238" y="4514374"/>
            <a:ext cx="864037" cy="1548765"/>
          </a:xfrm>
          <a:prstGeom prst="rect">
            <a:avLst/>
          </a:prstGeom>
        </p:spPr>
      </p:pic>
      <p:sp>
        <p:nvSpPr>
          <p:cNvPr id="13" name="Text 7"/>
          <p:cNvSpPr/>
          <p:nvPr/>
        </p:nvSpPr>
        <p:spPr>
          <a:xfrm>
            <a:off x="7214473" y="4687133"/>
            <a:ext cx="2160270"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Cloud Processing</a:t>
            </a:r>
            <a:endParaRPr lang="en-US" sz="1701" dirty="0"/>
          </a:p>
        </p:txBody>
      </p:sp>
      <p:sp>
        <p:nvSpPr>
          <p:cNvPr id="14" name="Text 8"/>
          <p:cNvSpPr/>
          <p:nvPr/>
        </p:nvSpPr>
        <p:spPr>
          <a:xfrm>
            <a:off x="7214473" y="5060633"/>
            <a:ext cx="6811089"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Once received by AWS IoT Core, the data is routed to various AWS services. It's stored in DynamoDB for persistence, processed by AWS Glue for transformation, and streamed through Kinesis for real-time analysis.</a:t>
            </a:r>
            <a:endParaRPr lang="en-US" sz="1361" dirty="0"/>
          </a:p>
        </p:txBody>
      </p:sp>
      <p:pic>
        <p:nvPicPr>
          <p:cNvPr id="15" name="Image 4" descr="preencoded.png"/>
          <p:cNvPicPr>
            <a:picLocks noChangeAspect="1"/>
          </p:cNvPicPr>
          <p:nvPr/>
        </p:nvPicPr>
        <p:blipFill>
          <a:blip r:embed="rId7"/>
          <a:stretch>
            <a:fillRect/>
          </a:stretch>
        </p:blipFill>
        <p:spPr>
          <a:xfrm>
            <a:off x="6091238" y="6063139"/>
            <a:ext cx="864037" cy="1548765"/>
          </a:xfrm>
          <a:prstGeom prst="rect">
            <a:avLst/>
          </a:prstGeom>
        </p:spPr>
      </p:pic>
      <p:sp>
        <p:nvSpPr>
          <p:cNvPr id="16" name="Text 9"/>
          <p:cNvSpPr/>
          <p:nvPr/>
        </p:nvSpPr>
        <p:spPr>
          <a:xfrm>
            <a:off x="7214473" y="6235898"/>
            <a:ext cx="2280761" cy="269915"/>
          </a:xfrm>
          <a:prstGeom prst="rect">
            <a:avLst/>
          </a:prstGeom>
          <a:noFill/>
          <a:ln/>
        </p:spPr>
        <p:txBody>
          <a:bodyPr wrap="none" rtlCol="0" anchor="t"/>
          <a:lstStyle/>
          <a:p>
            <a:pPr marL="0" indent="0" algn="l">
              <a:lnSpc>
                <a:spcPts val="2126"/>
              </a:lnSpc>
              <a:buNone/>
            </a:pPr>
            <a:r>
              <a:rPr lang="en-US" sz="1701" dirty="0">
                <a:solidFill>
                  <a:srgbClr val="504C49"/>
                </a:solidFill>
                <a:latin typeface="Platypi" pitchFamily="34" charset="0"/>
                <a:ea typeface="Platypi" pitchFamily="34" charset="-122"/>
                <a:cs typeface="Platypi" pitchFamily="34" charset="-120"/>
              </a:rPr>
              <a:t>Analysis and Alerting</a:t>
            </a:r>
            <a:endParaRPr lang="en-US" sz="1701" dirty="0"/>
          </a:p>
        </p:txBody>
      </p:sp>
      <p:sp>
        <p:nvSpPr>
          <p:cNvPr id="17" name="Text 10"/>
          <p:cNvSpPr/>
          <p:nvPr/>
        </p:nvSpPr>
        <p:spPr>
          <a:xfrm>
            <a:off x="7214473" y="6609398"/>
            <a:ext cx="6811089" cy="829747"/>
          </a:xfrm>
          <a:prstGeom prst="rect">
            <a:avLst/>
          </a:prstGeom>
          <a:noFill/>
          <a:ln/>
        </p:spPr>
        <p:txBody>
          <a:bodyPr wrap="square" rtlCol="0" anchor="t"/>
          <a:lstStyle/>
          <a:p>
            <a:pPr marL="0" indent="0" algn="l">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Processed data is analyzed using AWS analytics services. If air quality thresholds are exceeded, the system triggers alerts. These can be sent back to the ESP32 to activate the buzzer or push notifications to mobile devices.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354378"/>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354378"/>
          </a:xfrm>
          <a:prstGeom prst="rect">
            <a:avLst/>
          </a:prstGeom>
        </p:spPr>
      </p:pic>
      <p:sp>
        <p:nvSpPr>
          <p:cNvPr id="5" name="Text 2"/>
          <p:cNvSpPr/>
          <p:nvPr/>
        </p:nvSpPr>
        <p:spPr>
          <a:xfrm>
            <a:off x="6091238" y="475178"/>
            <a:ext cx="5038011" cy="540068"/>
          </a:xfrm>
          <a:prstGeom prst="rect">
            <a:avLst/>
          </a:prstGeom>
          <a:noFill/>
          <a:ln/>
        </p:spPr>
        <p:txBody>
          <a:bodyPr wrap="none" rtlCol="0" anchor="t"/>
          <a:lstStyle/>
          <a:p>
            <a:pPr marL="0" indent="0">
              <a:lnSpc>
                <a:spcPts val="4253"/>
              </a:lnSpc>
              <a:buNone/>
            </a:pPr>
            <a:r>
              <a:rPr lang="en-US" sz="3402" dirty="0">
                <a:solidFill>
                  <a:srgbClr val="201B18"/>
                </a:solidFill>
                <a:latin typeface="Platypi" pitchFamily="34" charset="0"/>
                <a:ea typeface="Platypi" pitchFamily="34" charset="-122"/>
                <a:cs typeface="Platypi" pitchFamily="34" charset="-120"/>
              </a:rPr>
              <a:t>Implementation Details</a:t>
            </a:r>
            <a:endParaRPr lang="en-US" sz="3402" dirty="0"/>
          </a:p>
        </p:txBody>
      </p:sp>
      <p:sp>
        <p:nvSpPr>
          <p:cNvPr id="6" name="Shape 3"/>
          <p:cNvSpPr/>
          <p:nvPr/>
        </p:nvSpPr>
        <p:spPr>
          <a:xfrm>
            <a:off x="6091238" y="1274445"/>
            <a:ext cx="7934325" cy="6604754"/>
          </a:xfrm>
          <a:prstGeom prst="roundRect">
            <a:avLst>
              <a:gd name="adj" fmla="val 392"/>
            </a:avLst>
          </a:prstGeom>
          <a:noFill/>
          <a:ln w="7620">
            <a:solidFill>
              <a:srgbClr val="000000">
                <a:alpha val="8000"/>
              </a:srgbClr>
            </a:solidFill>
            <a:prstDash val="solid"/>
          </a:ln>
        </p:spPr>
      </p:sp>
      <p:sp>
        <p:nvSpPr>
          <p:cNvPr id="7" name="Shape 4"/>
          <p:cNvSpPr/>
          <p:nvPr/>
        </p:nvSpPr>
        <p:spPr>
          <a:xfrm>
            <a:off x="6098857" y="1282065"/>
            <a:ext cx="7919085" cy="498991"/>
          </a:xfrm>
          <a:prstGeom prst="rect">
            <a:avLst/>
          </a:prstGeom>
          <a:solidFill>
            <a:srgbClr val="FFFFFF">
              <a:alpha val="4000"/>
            </a:srgbClr>
          </a:solidFill>
          <a:ln/>
        </p:spPr>
      </p:sp>
      <p:sp>
        <p:nvSpPr>
          <p:cNvPr id="8" name="Text 5"/>
          <p:cNvSpPr/>
          <p:nvPr/>
        </p:nvSpPr>
        <p:spPr>
          <a:xfrm>
            <a:off x="6271617" y="1393269"/>
            <a:ext cx="3610213" cy="276582"/>
          </a:xfrm>
          <a:prstGeom prst="rect">
            <a:avLst/>
          </a:prstGeom>
          <a:noFill/>
          <a:ln/>
        </p:spPr>
        <p:txBody>
          <a:bodyPr wrap="non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Component</a:t>
            </a:r>
            <a:endParaRPr lang="en-US" sz="1361" dirty="0"/>
          </a:p>
        </p:txBody>
      </p:sp>
      <p:sp>
        <p:nvSpPr>
          <p:cNvPr id="9" name="Text 6"/>
          <p:cNvSpPr/>
          <p:nvPr/>
        </p:nvSpPr>
        <p:spPr>
          <a:xfrm>
            <a:off x="10234970" y="1393269"/>
            <a:ext cx="3610213" cy="276582"/>
          </a:xfrm>
          <a:prstGeom prst="rect">
            <a:avLst/>
          </a:prstGeom>
          <a:noFill/>
          <a:ln/>
        </p:spPr>
        <p:txBody>
          <a:bodyPr wrap="non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Implementation Details</a:t>
            </a:r>
            <a:endParaRPr lang="en-US" sz="1361" dirty="0"/>
          </a:p>
        </p:txBody>
      </p:sp>
      <p:sp>
        <p:nvSpPr>
          <p:cNvPr id="10" name="Shape 7"/>
          <p:cNvSpPr/>
          <p:nvPr/>
        </p:nvSpPr>
        <p:spPr>
          <a:xfrm>
            <a:off x="6098857" y="1781056"/>
            <a:ext cx="7919085" cy="1328737"/>
          </a:xfrm>
          <a:prstGeom prst="rect">
            <a:avLst/>
          </a:prstGeom>
          <a:solidFill>
            <a:srgbClr val="000000">
              <a:alpha val="4000"/>
            </a:srgbClr>
          </a:solidFill>
          <a:ln/>
        </p:spPr>
      </p:sp>
      <p:sp>
        <p:nvSpPr>
          <p:cNvPr id="11" name="Text 8"/>
          <p:cNvSpPr/>
          <p:nvPr/>
        </p:nvSpPr>
        <p:spPr>
          <a:xfrm>
            <a:off x="6271617" y="1892260"/>
            <a:ext cx="3610213" cy="276582"/>
          </a:xfrm>
          <a:prstGeom prst="rect">
            <a:avLst/>
          </a:prstGeom>
          <a:noFill/>
          <a:ln/>
        </p:spPr>
        <p:txBody>
          <a:bodyPr wrap="non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ESP32 Firmware</a:t>
            </a:r>
            <a:endParaRPr lang="en-US" sz="1361" dirty="0"/>
          </a:p>
        </p:txBody>
      </p:sp>
      <p:sp>
        <p:nvSpPr>
          <p:cNvPr id="12" name="Text 9"/>
          <p:cNvSpPr/>
          <p:nvPr/>
        </p:nvSpPr>
        <p:spPr>
          <a:xfrm>
            <a:off x="10234970" y="1892260"/>
            <a:ext cx="3610213" cy="1106329"/>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Developed in Arduino IDE, includes sensor reading functions, MQTT client for AWS IoT Core communication, and JSON formatting for data transmission.</a:t>
            </a:r>
            <a:endParaRPr lang="en-US" sz="1361" dirty="0"/>
          </a:p>
        </p:txBody>
      </p:sp>
      <p:sp>
        <p:nvSpPr>
          <p:cNvPr id="13" name="Shape 10"/>
          <p:cNvSpPr/>
          <p:nvPr/>
        </p:nvSpPr>
        <p:spPr>
          <a:xfrm>
            <a:off x="6098857" y="3109793"/>
            <a:ext cx="7919085" cy="1052155"/>
          </a:xfrm>
          <a:prstGeom prst="rect">
            <a:avLst/>
          </a:prstGeom>
          <a:solidFill>
            <a:srgbClr val="FFFFFF">
              <a:alpha val="4000"/>
            </a:srgbClr>
          </a:solidFill>
          <a:ln/>
        </p:spPr>
      </p:sp>
      <p:sp>
        <p:nvSpPr>
          <p:cNvPr id="14" name="Text 11"/>
          <p:cNvSpPr/>
          <p:nvPr/>
        </p:nvSpPr>
        <p:spPr>
          <a:xfrm>
            <a:off x="6271617" y="3220998"/>
            <a:ext cx="3610213" cy="276582"/>
          </a:xfrm>
          <a:prstGeom prst="rect">
            <a:avLst/>
          </a:prstGeom>
          <a:noFill/>
          <a:ln/>
        </p:spPr>
        <p:txBody>
          <a:bodyPr wrap="non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AWS IoT Core Setup</a:t>
            </a:r>
            <a:endParaRPr lang="en-US" sz="1361" dirty="0"/>
          </a:p>
        </p:txBody>
      </p:sp>
      <p:sp>
        <p:nvSpPr>
          <p:cNvPr id="15" name="Text 12"/>
          <p:cNvSpPr/>
          <p:nvPr/>
        </p:nvSpPr>
        <p:spPr>
          <a:xfrm>
            <a:off x="10234970" y="3220998"/>
            <a:ext cx="3610213" cy="829747"/>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Created a 'thing' for each ESP32 device, configured security policies, and generated certificates for secure communication.</a:t>
            </a:r>
            <a:endParaRPr lang="en-US" sz="1361" dirty="0"/>
          </a:p>
        </p:txBody>
      </p:sp>
      <p:sp>
        <p:nvSpPr>
          <p:cNvPr id="16" name="Shape 13"/>
          <p:cNvSpPr/>
          <p:nvPr/>
        </p:nvSpPr>
        <p:spPr>
          <a:xfrm>
            <a:off x="6098857" y="4161949"/>
            <a:ext cx="7919085" cy="1328737"/>
          </a:xfrm>
          <a:prstGeom prst="rect">
            <a:avLst/>
          </a:prstGeom>
          <a:solidFill>
            <a:srgbClr val="000000">
              <a:alpha val="4000"/>
            </a:srgbClr>
          </a:solidFill>
          <a:ln/>
        </p:spPr>
      </p:sp>
      <p:sp>
        <p:nvSpPr>
          <p:cNvPr id="17" name="Text 14"/>
          <p:cNvSpPr/>
          <p:nvPr/>
        </p:nvSpPr>
        <p:spPr>
          <a:xfrm>
            <a:off x="6271617" y="4273153"/>
            <a:ext cx="3610213" cy="276582"/>
          </a:xfrm>
          <a:prstGeom prst="rect">
            <a:avLst/>
          </a:prstGeom>
          <a:noFill/>
          <a:ln/>
        </p:spPr>
        <p:txBody>
          <a:bodyPr wrap="non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DynamoDB Schema</a:t>
            </a:r>
            <a:endParaRPr lang="en-US" sz="1361" dirty="0"/>
          </a:p>
        </p:txBody>
      </p:sp>
      <p:sp>
        <p:nvSpPr>
          <p:cNvPr id="18" name="Text 15"/>
          <p:cNvSpPr/>
          <p:nvPr/>
        </p:nvSpPr>
        <p:spPr>
          <a:xfrm>
            <a:off x="10234970" y="4273153"/>
            <a:ext cx="3610213" cy="1106329"/>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Designed with a partition key of 'DeviceID' and sort key of 'Timestamp' for efficient data retrieval. Includes columns for each gas sensor reading.</a:t>
            </a:r>
            <a:endParaRPr lang="en-US" sz="1361" dirty="0"/>
          </a:p>
        </p:txBody>
      </p:sp>
      <p:sp>
        <p:nvSpPr>
          <p:cNvPr id="19" name="Shape 16"/>
          <p:cNvSpPr/>
          <p:nvPr/>
        </p:nvSpPr>
        <p:spPr>
          <a:xfrm>
            <a:off x="6098857" y="5490686"/>
            <a:ext cx="7919085" cy="1328737"/>
          </a:xfrm>
          <a:prstGeom prst="rect">
            <a:avLst/>
          </a:prstGeom>
          <a:solidFill>
            <a:srgbClr val="FFFFFF">
              <a:alpha val="4000"/>
            </a:srgbClr>
          </a:solidFill>
          <a:ln/>
        </p:spPr>
      </p:sp>
      <p:sp>
        <p:nvSpPr>
          <p:cNvPr id="20" name="Text 17"/>
          <p:cNvSpPr/>
          <p:nvPr/>
        </p:nvSpPr>
        <p:spPr>
          <a:xfrm>
            <a:off x="6271617" y="5601891"/>
            <a:ext cx="3610213" cy="276582"/>
          </a:xfrm>
          <a:prstGeom prst="rect">
            <a:avLst/>
          </a:prstGeom>
          <a:noFill/>
          <a:ln/>
        </p:spPr>
        <p:txBody>
          <a:bodyPr wrap="non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AWS Glue ETL</a:t>
            </a:r>
            <a:endParaRPr lang="en-US" sz="1361" dirty="0"/>
          </a:p>
        </p:txBody>
      </p:sp>
      <p:sp>
        <p:nvSpPr>
          <p:cNvPr id="21" name="Text 18"/>
          <p:cNvSpPr/>
          <p:nvPr/>
        </p:nvSpPr>
        <p:spPr>
          <a:xfrm>
            <a:off x="10234970" y="5601891"/>
            <a:ext cx="3610213" cy="1106329"/>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Created Glue jobs to clean and transform raw sensor data, converting gas sensor readings to ppm (parts per million) and calculating air quality indices.</a:t>
            </a:r>
            <a:endParaRPr lang="en-US" sz="1361" dirty="0"/>
          </a:p>
        </p:txBody>
      </p:sp>
      <p:sp>
        <p:nvSpPr>
          <p:cNvPr id="22" name="Shape 19"/>
          <p:cNvSpPr/>
          <p:nvPr/>
        </p:nvSpPr>
        <p:spPr>
          <a:xfrm>
            <a:off x="6098857" y="6819424"/>
            <a:ext cx="7919085" cy="1052155"/>
          </a:xfrm>
          <a:prstGeom prst="rect">
            <a:avLst/>
          </a:prstGeom>
          <a:solidFill>
            <a:srgbClr val="000000">
              <a:alpha val="4000"/>
            </a:srgbClr>
          </a:solidFill>
          <a:ln/>
        </p:spPr>
      </p:sp>
      <p:sp>
        <p:nvSpPr>
          <p:cNvPr id="23" name="Text 20"/>
          <p:cNvSpPr/>
          <p:nvPr/>
        </p:nvSpPr>
        <p:spPr>
          <a:xfrm>
            <a:off x="6271617" y="6930628"/>
            <a:ext cx="3610213" cy="276582"/>
          </a:xfrm>
          <a:prstGeom prst="rect">
            <a:avLst/>
          </a:prstGeom>
          <a:noFill/>
          <a:ln/>
        </p:spPr>
        <p:txBody>
          <a:bodyPr wrap="non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Kinesis Data Streams</a:t>
            </a:r>
            <a:endParaRPr lang="en-US" sz="1361" dirty="0"/>
          </a:p>
        </p:txBody>
      </p:sp>
      <p:sp>
        <p:nvSpPr>
          <p:cNvPr id="24" name="Text 21"/>
          <p:cNvSpPr/>
          <p:nvPr/>
        </p:nvSpPr>
        <p:spPr>
          <a:xfrm>
            <a:off x="10234970" y="6930628"/>
            <a:ext cx="3610213" cy="829747"/>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Configured to ingest real-time data from IoT Core and feed it into analytics applications for immediate processing and alerting.</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TotalTime>
  <Words>2083</Words>
  <Application>Microsoft Office PowerPoint</Application>
  <PresentationFormat>Custom</PresentationFormat>
  <Paragraphs>155</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Platypi</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chava kethan chowdary</cp:lastModifiedBy>
  <cp:revision>2</cp:revision>
  <dcterms:created xsi:type="dcterms:W3CDTF">2024-08-23T02:36:39Z</dcterms:created>
  <dcterms:modified xsi:type="dcterms:W3CDTF">2024-08-23T13:33:44Z</dcterms:modified>
</cp:coreProperties>
</file>